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Montserrat Medium"/>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italic.fntdata"/><Relationship Id="rId30" Type="http://schemas.openxmlformats.org/officeDocument/2006/relationships/font" Target="fonts/MontserratMedium-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ontserratMedium-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Howdy, we are VIF tech, we worked on the new website for visualization industry fair or VIF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b09b8f227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b09b8f227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entities here are relevant to users and registrations.</a:t>
            </a:r>
            <a:endParaRPr/>
          </a:p>
          <a:p>
            <a:pPr indent="0" lvl="0" marL="0" rtl="0" algn="l">
              <a:spcBef>
                <a:spcPts val="0"/>
              </a:spcBef>
              <a:spcAft>
                <a:spcPts val="0"/>
              </a:spcAft>
              <a:buNone/>
            </a:pPr>
            <a:r>
              <a:rPr lang="en"/>
              <a:t>We have the user model that can represent different types of users.</a:t>
            </a:r>
            <a:endParaRPr/>
          </a:p>
          <a:p>
            <a:pPr indent="0" lvl="0" marL="0" rtl="0" algn="l">
              <a:spcBef>
                <a:spcPts val="0"/>
              </a:spcBef>
              <a:spcAft>
                <a:spcPts val="0"/>
              </a:spcAft>
              <a:buNone/>
            </a:pPr>
            <a:r>
              <a:rPr lang="en"/>
              <a:t>For the email based registration confirmation, we utilized entities called allowlistdomain and allowemail. This ensures that only the users who are relevant can sign up and correct previlleges are granted. For the company users, we have a company model that holds onto relevant users. And there’s also a focus model that can be associated with with a user or a company. Admins can look at them to make informed decisions when connecting the users.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b09b8f227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09b8f227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there are entities called events. Admins can create events, assign them the start and end times, and registration time. And there are meetings that can be associated with events. Meetings can be created for mock interviews, portfolio reviews, industry booths, or general availability. The meeting attendees are tracked with usermeeting entities.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b09b8f227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09b8f227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we have about and FAQ models that populate website contents. These can be created, updated, and deleted by the admins.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e1acc47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e1acc47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thing to note is that the admins had a high standard for the website design. The shown sample is a mock up by our clients. We communicated with them and we realized that in order to meet their high standards, React + rails combo would be better than full </a:t>
            </a:r>
            <a:r>
              <a:rPr lang="en"/>
              <a:t>stack</a:t>
            </a:r>
            <a:r>
              <a:rPr lang="en"/>
              <a:t> rails.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e07794b8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ae07794b8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one challenge was the </a:t>
            </a:r>
            <a:r>
              <a:rPr lang="en"/>
              <a:t>requirements</a:t>
            </a:r>
            <a:r>
              <a:rPr lang="en"/>
              <a:t> took over the iterations - meaning that we had to make a lot of modifications.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our approach was more of an extreme programming approach. We followed the principle of fast release, unit testing all of the code and, and the you are not going to need it - meaning that we didn’t implement </a:t>
            </a:r>
            <a:r>
              <a:rPr lang="en"/>
              <a:t>things</a:t>
            </a:r>
            <a:r>
              <a:rPr lang="en"/>
              <a:t> that we didn’t need at the moment.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met with our clients multiple times over 11 meetings and 5 demos.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our approach was more of a TDD centric one.</a:t>
            </a:r>
            <a:endParaRPr/>
          </a:p>
          <a:p>
            <a:pPr indent="0" lvl="0" marL="0" rtl="0" algn="l">
              <a:spcBef>
                <a:spcPts val="0"/>
              </a:spcBef>
              <a:spcAft>
                <a:spcPts val="0"/>
              </a:spcAft>
              <a:buNone/>
            </a:pPr>
            <a:r>
              <a:rPr lang="en"/>
              <a:t>We developed unit tests first then once the requirements finalized, we worked on the cucumber tests.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b09f071b8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ab09f071b8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benefit of our approach was that we always had most of our code covered by the tests</a:t>
            </a:r>
            <a:endParaRPr/>
          </a:p>
          <a:p>
            <a:pPr indent="0" lvl="0" marL="0" rtl="0" algn="l">
              <a:spcBef>
                <a:spcPts val="0"/>
              </a:spcBef>
              <a:spcAft>
                <a:spcPts val="0"/>
              </a:spcAft>
              <a:buNone/>
            </a:pPr>
            <a:r>
              <a:rPr lang="en"/>
              <a:t>And tests helped us communicate because we could </a:t>
            </a:r>
            <a:r>
              <a:rPr lang="en"/>
              <a:t>reference</a:t>
            </a:r>
            <a:r>
              <a:rPr lang="en"/>
              <a:t> them.</a:t>
            </a:r>
            <a:endParaRPr/>
          </a:p>
          <a:p>
            <a:pPr indent="0" lvl="0" marL="0" rtl="0" algn="l">
              <a:spcBef>
                <a:spcPts val="0"/>
              </a:spcBef>
              <a:spcAft>
                <a:spcPts val="0"/>
              </a:spcAft>
              <a:buNone/>
            </a:pPr>
            <a:r>
              <a:rPr lang="en"/>
              <a:t>We didn’t run into complex errors because </a:t>
            </a:r>
            <a:r>
              <a:rPr lang="en"/>
              <a:t>things</a:t>
            </a:r>
            <a:r>
              <a:rPr lang="en"/>
              <a:t> were thoroughly tested</a:t>
            </a:r>
            <a:endParaRPr/>
          </a:p>
          <a:p>
            <a:pPr indent="0" lvl="0" marL="0" rtl="0" algn="l">
              <a:spcBef>
                <a:spcPts val="0"/>
              </a:spcBef>
              <a:spcAft>
                <a:spcPts val="0"/>
              </a:spcAft>
              <a:buNone/>
            </a:pPr>
            <a:r>
              <a:rPr lang="en"/>
              <a:t>And pair programming helped with initial learning curve.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problems we mostly ran into was that our unit tests made assumptions when the </a:t>
            </a:r>
            <a:r>
              <a:rPr lang="en"/>
              <a:t>requirements weren’t finlaized, and many times we had to go back and fix the functionality and the tests.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ab09f071b8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ab09f071b8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version management, we adopted git workflow, mostly working with a main and a develop branch.</a:t>
            </a:r>
            <a:endParaRPr/>
          </a:p>
          <a:p>
            <a:pPr indent="0" lvl="0" marL="0" rtl="0" algn="l">
              <a:spcBef>
                <a:spcPts val="0"/>
              </a:spcBef>
              <a:spcAft>
                <a:spcPts val="0"/>
              </a:spcAft>
              <a:buNone/>
            </a:pPr>
            <a:r>
              <a:rPr lang="en"/>
              <a:t>Each feature was worked on a separate PR, and only the tested and reviewed PRs made it to the develop and main branch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e1acc47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e1acc47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the final number of tests that we created:</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And we had 114 PRs and roughly the same number of branches</a:t>
            </a:r>
            <a:endParaRPr/>
          </a:p>
          <a:p>
            <a:pPr indent="0" lvl="0" marL="0" rtl="0" algn="l">
              <a:spcBef>
                <a:spcPts val="0"/>
              </a:spcBef>
              <a:spcAft>
                <a:spcPts val="0"/>
              </a:spcAft>
              <a:buNone/>
            </a:pPr>
            <a:r>
              <a:rPr lang="en"/>
              <a:t>Totalling at 579 commits.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e1acc476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e1acc476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113 backend API routes, all of them documented.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ae1acc476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ae1acc476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 lessons were:</a:t>
            </a:r>
            <a:endParaRPr/>
          </a:p>
          <a:p>
            <a:pPr indent="-298450" lvl="0" marL="457200" rtl="0" algn="l">
              <a:spcBef>
                <a:spcPts val="0"/>
              </a:spcBef>
              <a:spcAft>
                <a:spcPts val="0"/>
              </a:spcAft>
              <a:buSzPts val="1100"/>
              <a:buChar char="-"/>
            </a:pPr>
            <a:r>
              <a:rPr lang="en"/>
              <a:t>That communication’s hard. The only way to make it any easier is to document things through PRs, slack, code docs.</a:t>
            </a:r>
            <a:endParaRPr/>
          </a:p>
          <a:p>
            <a:pPr indent="-298450" lvl="0" marL="457200" rtl="0" algn="l">
              <a:spcBef>
                <a:spcPts val="0"/>
              </a:spcBef>
              <a:spcAft>
                <a:spcPts val="0"/>
              </a:spcAft>
              <a:buSzPts val="1100"/>
              <a:buChar char="-"/>
            </a:pPr>
            <a:r>
              <a:rPr lang="en">
                <a:solidFill>
                  <a:schemeClr val="dk1"/>
                </a:solidFill>
              </a:rPr>
              <a:t>Also, whenever we assumed something we had to later fix it. So communication’s important</a:t>
            </a:r>
            <a:endParaRPr/>
          </a:p>
          <a:p>
            <a:pPr indent="-298450" lvl="0" marL="457200" rtl="0" algn="l">
              <a:spcBef>
                <a:spcPts val="0"/>
              </a:spcBef>
              <a:spcAft>
                <a:spcPts val="0"/>
              </a:spcAft>
              <a:buSzPts val="1100"/>
              <a:buChar char="-"/>
            </a:pPr>
            <a:r>
              <a:rPr lang="en"/>
              <a:t>And whenever we skimmed on the tests, we ran into an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e07794b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ae07794b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was </a:t>
            </a:r>
            <a:r>
              <a:rPr lang="en"/>
              <a:t>building</a:t>
            </a:r>
            <a:r>
              <a:rPr lang="en"/>
              <a:t> a new website for vif. And as the name suggests, the purpose of this website is to connect the </a:t>
            </a:r>
            <a:r>
              <a:rPr lang="en"/>
              <a:t>students</a:t>
            </a:r>
            <a:r>
              <a:rPr lang="en"/>
              <a:t> </a:t>
            </a:r>
            <a:r>
              <a:rPr lang="en"/>
              <a:t>with industry professionals for career opportunities.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clients are VIF committee: they are staff, faculty, and students from visualization department.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 year, they had a static website that relied mostly on google forms.</a:t>
            </a:r>
            <a:endParaRPr/>
          </a:p>
          <a:p>
            <a:pPr indent="0" lvl="0" marL="0" rtl="0" algn="l">
              <a:spcBef>
                <a:spcPts val="0"/>
              </a:spcBef>
              <a:spcAft>
                <a:spcPts val="0"/>
              </a:spcAft>
              <a:buNone/>
            </a:pPr>
            <a:r>
              <a:rPr lang="en"/>
              <a:t>The website didn’t have a backend, and relied on manual updates.</a:t>
            </a:r>
            <a:endParaRPr/>
          </a:p>
          <a:p>
            <a:pPr indent="0" lvl="0" marL="0" rtl="0" algn="l">
              <a:spcBef>
                <a:spcPts val="0"/>
              </a:spcBef>
              <a:spcAft>
                <a:spcPts val="0"/>
              </a:spcAft>
              <a:buNone/>
            </a:pPr>
            <a:r>
              <a:rPr lang="en"/>
              <a:t>And non-admin users couldn’t browse any data</a:t>
            </a:r>
            <a:endParaRPr/>
          </a:p>
          <a:p>
            <a:pPr indent="0" lvl="0" marL="0" rtl="0" algn="l">
              <a:spcBef>
                <a:spcPts val="0"/>
              </a:spcBef>
              <a:spcAft>
                <a:spcPts val="0"/>
              </a:spcAft>
              <a:buNone/>
            </a:pPr>
            <a:r>
              <a:rPr lang="en"/>
              <a:t>So all communications had to go through the admin, which caused communication bottleneck.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our clients wanted a website that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Provided an easy way to access, manage and generate data.</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And our clients wanted the website to be fully functional /on its own/ and not utilizing outside apps.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ab09f071b8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ab09f071b8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project there were</a:t>
            </a:r>
            <a:r>
              <a:rPr lang="en"/>
              <a:t> 3 main stories that needed to be implemented.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had to support registration for 4 different types of users and we had to provide a way to </a:t>
            </a:r>
            <a:r>
              <a:rPr lang="en"/>
              <a:t>confirm</a:t>
            </a:r>
            <a:r>
              <a:rPr lang="en"/>
              <a:t> the user identity.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ae07794b8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ae07794b8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user types are company representatives, students, volunteers from the faculty members and administrators.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each user type is granted different </a:t>
            </a:r>
            <a:r>
              <a:rPr lang="en"/>
              <a:t>privileges</a:t>
            </a:r>
            <a:r>
              <a:rPr lang="en"/>
              <a:t>, it is important that we confirm the identity of each user and assign them to a </a:t>
            </a:r>
            <a:r>
              <a:rPr lang="en"/>
              <a:t>relevant</a:t>
            </a:r>
            <a:r>
              <a:rPr lang="en"/>
              <a:t> group.</a:t>
            </a:r>
            <a:endParaRPr/>
          </a:p>
          <a:p>
            <a:pPr indent="0" lvl="0" marL="0" rtl="0" algn="l">
              <a:spcBef>
                <a:spcPts val="0"/>
              </a:spcBef>
              <a:spcAft>
                <a:spcPts val="0"/>
              </a:spcAft>
              <a:buNone/>
            </a:pPr>
            <a:r>
              <a:rPr lang="en"/>
              <a:t>In the previous fairs, admins used the user emails to </a:t>
            </a:r>
            <a:r>
              <a:rPr lang="en"/>
              <a:t>confirm</a:t>
            </a:r>
            <a:r>
              <a:rPr lang="en"/>
              <a:t> their identity.</a:t>
            </a:r>
            <a:endParaRPr/>
          </a:p>
          <a:p>
            <a:pPr indent="0" lvl="0" marL="0" rtl="0" algn="l">
              <a:spcBef>
                <a:spcPts val="0"/>
              </a:spcBef>
              <a:spcAft>
                <a:spcPts val="0"/>
              </a:spcAft>
              <a:buNone/>
            </a:pPr>
            <a:r>
              <a:rPr lang="en"/>
              <a:t>For example company reps were identified with their company emails, students with their texas a&amp;M emails.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naturally our clients wanted an a</a:t>
            </a:r>
            <a:r>
              <a:rPr lang="en">
                <a:solidFill>
                  <a:schemeClr val="dk1"/>
                </a:solidFill>
              </a:rPr>
              <a:t>utomated </a:t>
            </a:r>
            <a:r>
              <a:rPr lang="en"/>
              <a:t> email based confirmation 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ab09f071b8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ab09f071b8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our clients wanted to</a:t>
            </a:r>
            <a:r>
              <a:rPr lang="en"/>
              <a:t> have the notion of events.</a:t>
            </a:r>
            <a:endParaRPr/>
          </a:p>
          <a:p>
            <a:pPr indent="0" lvl="0" marL="0" rtl="0" algn="l">
              <a:spcBef>
                <a:spcPts val="0"/>
              </a:spcBef>
              <a:spcAft>
                <a:spcPts val="0"/>
              </a:spcAft>
              <a:buNone/>
            </a:pPr>
            <a:r>
              <a:rPr lang="en"/>
              <a:t>For example, if they wanted to hold a mock interview event on February and industry fair on March, they wanted to group all relevant activities by these events.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ae07794b8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ae07794b8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developed </a:t>
            </a:r>
            <a:r>
              <a:rPr lang="en"/>
              <a:t>requirements</a:t>
            </a:r>
            <a:r>
              <a:rPr lang="en"/>
              <a:t> were:</a:t>
            </a:r>
            <a:endParaRPr/>
          </a:p>
          <a:p>
            <a:pPr indent="0" lvl="0" marL="0" rtl="0" algn="l">
              <a:spcBef>
                <a:spcPts val="0"/>
              </a:spcBef>
              <a:spcAft>
                <a:spcPts val="0"/>
              </a:spcAft>
              <a:buNone/>
            </a:pPr>
            <a:r>
              <a:rPr lang="en"/>
              <a:t>First, all users should be able to register to events, within registration timespan.</a:t>
            </a:r>
            <a:endParaRPr/>
          </a:p>
          <a:p>
            <a:pPr indent="0" lvl="0" marL="0" rtl="0" algn="l">
              <a:spcBef>
                <a:spcPts val="0"/>
              </a:spcBef>
              <a:spcAft>
                <a:spcPts val="0"/>
              </a:spcAft>
              <a:buNone/>
            </a:pPr>
            <a:r>
              <a:rPr lang="en"/>
              <a:t>And volunteers and representatives should be able to </a:t>
            </a:r>
            <a:r>
              <a:rPr lang="en"/>
              <a:t>provide</a:t>
            </a:r>
            <a:r>
              <a:rPr lang="en"/>
              <a:t> availabilities.</a:t>
            </a:r>
            <a:endParaRPr/>
          </a:p>
          <a:p>
            <a:pPr indent="0" lvl="0" marL="0" rtl="0" algn="l">
              <a:spcBef>
                <a:spcPts val="0"/>
              </a:spcBef>
              <a:spcAft>
                <a:spcPts val="0"/>
              </a:spcAft>
              <a:buNone/>
            </a:pPr>
            <a:r>
              <a:rPr lang="en"/>
              <a:t>In case of company reps, they can open industry booths.</a:t>
            </a:r>
            <a:endParaRPr/>
          </a:p>
          <a:p>
            <a:pPr indent="0" lvl="0" marL="0" rtl="0" algn="l">
              <a:spcBef>
                <a:spcPts val="0"/>
              </a:spcBef>
              <a:spcAft>
                <a:spcPts val="0"/>
              </a:spcAft>
              <a:buNone/>
            </a:pPr>
            <a:r>
              <a:rPr lang="en"/>
              <a:t>Finally, registered users should be able to view event data: information about users/companies attending, and there should be a big event timesheet that allows user to see all the activities. The event information should tell the users the status of the event and what they can do.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b09f071b8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ab09f071b8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last</a:t>
            </a:r>
            <a:r>
              <a:rPr lang="en"/>
              <a:t> core requirement is that admins should be able to view user availabilities and and connect them through meetings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e07794b8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e07794b8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when an admin sees a student whose interests align well with a company representative the admin can set up a mock interview or a portfolio review between them. Admins should be able to do the same between the students and volunteers. And finally all attending users should be able to view other users’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09b8f227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b09b8f227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entity relationship diagram of the final product. And it shows how the entity relationships designed to support our requirements.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76600" y="2519138"/>
            <a:ext cx="2620500" cy="1457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solidFill>
                  <a:schemeClr val="lt2"/>
                </a:solidFill>
                <a:latin typeface="Montserrat Medium"/>
                <a:ea typeface="Montserrat Medium"/>
                <a:cs typeface="Montserrat Medium"/>
                <a:sym typeface="Montserrat Medium"/>
              </a:rPr>
              <a:t>Adeniyi Ajobiewe</a:t>
            </a:r>
            <a:endParaRPr sz="1200">
              <a:solidFill>
                <a:schemeClr val="lt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200">
                <a:solidFill>
                  <a:schemeClr val="lt2"/>
                </a:solidFill>
                <a:latin typeface="Montserrat Medium"/>
                <a:ea typeface="Montserrat Medium"/>
                <a:cs typeface="Montserrat Medium"/>
                <a:sym typeface="Montserrat Medium"/>
              </a:rPr>
              <a:t>Nkemdi Anyiam</a:t>
            </a:r>
            <a:endParaRPr sz="1200">
              <a:solidFill>
                <a:schemeClr val="lt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200">
                <a:solidFill>
                  <a:schemeClr val="lt2"/>
                </a:solidFill>
                <a:latin typeface="Montserrat Medium"/>
                <a:ea typeface="Montserrat Medium"/>
                <a:cs typeface="Montserrat Medium"/>
                <a:sym typeface="Montserrat Medium"/>
              </a:rPr>
              <a:t>Insoo Chung</a:t>
            </a:r>
            <a:endParaRPr sz="1200">
              <a:solidFill>
                <a:schemeClr val="lt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200">
                <a:solidFill>
                  <a:schemeClr val="lt2"/>
                </a:solidFill>
                <a:latin typeface="Montserrat Medium"/>
                <a:ea typeface="Montserrat Medium"/>
                <a:cs typeface="Montserrat Medium"/>
                <a:sym typeface="Montserrat Medium"/>
              </a:rPr>
              <a:t>Nangga Nan</a:t>
            </a:r>
            <a:endParaRPr sz="1200">
              <a:solidFill>
                <a:schemeClr val="lt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200">
                <a:solidFill>
                  <a:schemeClr val="lt2"/>
                </a:solidFill>
                <a:latin typeface="Montserrat Medium"/>
                <a:ea typeface="Montserrat Medium"/>
                <a:cs typeface="Montserrat Medium"/>
                <a:sym typeface="Montserrat Medium"/>
              </a:rPr>
              <a:t>Ryan Zesch</a:t>
            </a:r>
            <a:endParaRPr sz="2150">
              <a:solidFill>
                <a:schemeClr val="lt2"/>
              </a:solidFill>
              <a:latin typeface="Montserrat Medium"/>
              <a:ea typeface="Montserrat Medium"/>
              <a:cs typeface="Montserrat Medium"/>
              <a:sym typeface="Montserrat Medium"/>
            </a:endParaRPr>
          </a:p>
        </p:txBody>
      </p:sp>
      <p:sp>
        <p:nvSpPr>
          <p:cNvPr id="55" name="Google Shape;55;p13"/>
          <p:cNvSpPr/>
          <p:nvPr/>
        </p:nvSpPr>
        <p:spPr>
          <a:xfrm flipH="1">
            <a:off x="-100" y="218875"/>
            <a:ext cx="8084700" cy="492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376600" y="401725"/>
            <a:ext cx="4903199" cy="1185101"/>
          </a:xfrm>
          <a:prstGeom prst="rect">
            <a:avLst/>
          </a:prstGeom>
          <a:noFill/>
          <a:ln>
            <a:noFill/>
          </a:ln>
        </p:spPr>
      </p:pic>
      <p:sp>
        <p:nvSpPr>
          <p:cNvPr id="57" name="Google Shape;57;p13"/>
          <p:cNvSpPr txBox="1"/>
          <p:nvPr>
            <p:ph type="ctrTitle"/>
          </p:nvPr>
        </p:nvSpPr>
        <p:spPr>
          <a:xfrm>
            <a:off x="376600" y="1319363"/>
            <a:ext cx="3245700" cy="1104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3000">
                <a:solidFill>
                  <a:schemeClr val="lt2"/>
                </a:solidFill>
                <a:latin typeface="Montserrat"/>
                <a:ea typeface="Montserrat"/>
                <a:cs typeface="Montserrat"/>
                <a:sym typeface="Montserrat"/>
              </a:rPr>
              <a:t>by VIF Tech</a:t>
            </a:r>
            <a:endParaRPr b="1" sz="3000">
              <a:solidFill>
                <a:schemeClr val="lt2"/>
              </a:solidFill>
              <a:latin typeface="Montserrat"/>
              <a:ea typeface="Montserrat"/>
              <a:cs typeface="Montserrat"/>
              <a:sym typeface="Montserrat"/>
            </a:endParaRPr>
          </a:p>
        </p:txBody>
      </p:sp>
      <p:sp>
        <p:nvSpPr>
          <p:cNvPr id="58" name="Google Shape;58;p13"/>
          <p:cNvSpPr/>
          <p:nvPr/>
        </p:nvSpPr>
        <p:spPr>
          <a:xfrm flipH="1">
            <a:off x="100" y="519825"/>
            <a:ext cx="8877900" cy="4623600"/>
          </a:xfrm>
          <a:prstGeom prst="rtTriangle">
            <a:avLst/>
          </a:prstGeom>
          <a:solidFill>
            <a:srgbClr val="4AB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a:off x="175" y="1750975"/>
            <a:ext cx="9042000" cy="3393000"/>
          </a:xfrm>
          <a:prstGeom prst="rtTriangle">
            <a:avLst/>
          </a:prstGeom>
          <a:solidFill>
            <a:srgbClr val="FF74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a:off x="-25" y="3433550"/>
            <a:ext cx="9302100" cy="1709700"/>
          </a:xfrm>
          <a:prstGeom prst="rtTriangle">
            <a:avLst/>
          </a:prstGeom>
          <a:solidFill>
            <a:srgbClr val="F5B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62" name="Shape 162"/>
        <p:cNvGrpSpPr/>
        <p:nvPr/>
      </p:nvGrpSpPr>
      <p:grpSpPr>
        <a:xfrm>
          <a:off x="0" y="0"/>
          <a:ext cx="0" cy="0"/>
          <a:chOff x="0" y="0"/>
          <a:chExt cx="0" cy="0"/>
        </a:xfrm>
      </p:grpSpPr>
      <p:sp>
        <p:nvSpPr>
          <p:cNvPr id="163" name="Google Shape;16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5B52A"/>
                </a:solidFill>
              </a:rPr>
              <a:t>ERD</a:t>
            </a:r>
            <a:endParaRPr b="1">
              <a:solidFill>
                <a:srgbClr val="F5B52A"/>
              </a:solidFill>
            </a:endParaRPr>
          </a:p>
        </p:txBody>
      </p:sp>
      <p:grpSp>
        <p:nvGrpSpPr>
          <p:cNvPr id="164" name="Google Shape;164;p22"/>
          <p:cNvGrpSpPr/>
          <p:nvPr/>
        </p:nvGrpSpPr>
        <p:grpSpPr>
          <a:xfrm>
            <a:off x="1351275" y="159375"/>
            <a:ext cx="6441426" cy="4836740"/>
            <a:chOff x="1351275" y="159375"/>
            <a:chExt cx="6441426" cy="4836740"/>
          </a:xfrm>
        </p:grpSpPr>
        <p:pic>
          <p:nvPicPr>
            <p:cNvPr id="165" name="Google Shape;165;p22"/>
            <p:cNvPicPr preferRelativeResize="0"/>
            <p:nvPr/>
          </p:nvPicPr>
          <p:blipFill>
            <a:blip r:embed="rId3">
              <a:alphaModFix/>
            </a:blip>
            <a:stretch>
              <a:fillRect/>
            </a:stretch>
          </p:blipFill>
          <p:spPr>
            <a:xfrm>
              <a:off x="1351275" y="159375"/>
              <a:ext cx="6441426" cy="4824748"/>
            </a:xfrm>
            <a:prstGeom prst="rect">
              <a:avLst/>
            </a:prstGeom>
            <a:noFill/>
            <a:ln>
              <a:noFill/>
            </a:ln>
          </p:spPr>
        </p:pic>
        <p:sp>
          <p:nvSpPr>
            <p:cNvPr id="166" name="Google Shape;166;p22"/>
            <p:cNvSpPr/>
            <p:nvPr/>
          </p:nvSpPr>
          <p:spPr>
            <a:xfrm>
              <a:off x="2347011" y="204790"/>
              <a:ext cx="4970800" cy="4791325"/>
            </a:xfrm>
            <a:custGeom>
              <a:rect b="b" l="l" r="r" t="t"/>
              <a:pathLst>
                <a:path extrusionOk="0" h="191653" w="198832">
                  <a:moveTo>
                    <a:pt x="45225" y="23130"/>
                  </a:moveTo>
                  <a:cubicBezTo>
                    <a:pt x="55512" y="16272"/>
                    <a:pt x="50138" y="7725"/>
                    <a:pt x="65799" y="4091"/>
                  </a:cubicBezTo>
                  <a:cubicBezTo>
                    <a:pt x="81460" y="457"/>
                    <a:pt x="120356" y="-1283"/>
                    <a:pt x="139190" y="1327"/>
                  </a:cubicBezTo>
                  <a:cubicBezTo>
                    <a:pt x="158024" y="3937"/>
                    <a:pt x="168873" y="5575"/>
                    <a:pt x="178802" y="19752"/>
                  </a:cubicBezTo>
                  <a:cubicBezTo>
                    <a:pt x="188731" y="33929"/>
                    <a:pt x="198199" y="60695"/>
                    <a:pt x="198762" y="86387"/>
                  </a:cubicBezTo>
                  <a:cubicBezTo>
                    <a:pt x="199325" y="112079"/>
                    <a:pt x="190625" y="156451"/>
                    <a:pt x="182180" y="173903"/>
                  </a:cubicBezTo>
                  <a:cubicBezTo>
                    <a:pt x="173736" y="191355"/>
                    <a:pt x="160071" y="192532"/>
                    <a:pt x="148095" y="191099"/>
                  </a:cubicBezTo>
                  <a:cubicBezTo>
                    <a:pt x="136119" y="189666"/>
                    <a:pt x="118923" y="172521"/>
                    <a:pt x="110325" y="165305"/>
                  </a:cubicBezTo>
                  <a:cubicBezTo>
                    <a:pt x="101727" y="158089"/>
                    <a:pt x="104081" y="151026"/>
                    <a:pt x="96506" y="147802"/>
                  </a:cubicBezTo>
                  <a:cubicBezTo>
                    <a:pt x="88932" y="144578"/>
                    <a:pt x="70968" y="149030"/>
                    <a:pt x="64878" y="145959"/>
                  </a:cubicBezTo>
                  <a:cubicBezTo>
                    <a:pt x="58788" y="142888"/>
                    <a:pt x="60732" y="137975"/>
                    <a:pt x="59964" y="129377"/>
                  </a:cubicBezTo>
                  <a:cubicBezTo>
                    <a:pt x="59196" y="120779"/>
                    <a:pt x="62728" y="102304"/>
                    <a:pt x="60271" y="94371"/>
                  </a:cubicBezTo>
                  <a:cubicBezTo>
                    <a:pt x="57815" y="86438"/>
                    <a:pt x="54233" y="84545"/>
                    <a:pt x="45225" y="81781"/>
                  </a:cubicBezTo>
                  <a:cubicBezTo>
                    <a:pt x="36218" y="79017"/>
                    <a:pt x="13084" y="83879"/>
                    <a:pt x="6226" y="77789"/>
                  </a:cubicBezTo>
                  <a:cubicBezTo>
                    <a:pt x="-632" y="71699"/>
                    <a:pt x="-2423" y="54349"/>
                    <a:pt x="4077" y="45239"/>
                  </a:cubicBezTo>
                  <a:cubicBezTo>
                    <a:pt x="10577" y="36129"/>
                    <a:pt x="34938" y="29988"/>
                    <a:pt x="45225" y="23130"/>
                  </a:cubicBezTo>
                  <a:close/>
                </a:path>
              </a:pathLst>
            </a:custGeom>
            <a:solidFill>
              <a:srgbClr val="F4CCCC">
                <a:alpha val="37500"/>
              </a:srgbClr>
            </a:solidFill>
            <a:ln>
              <a:noFill/>
            </a:ln>
          </p:spPr>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5B52A"/>
                </a:solidFill>
              </a:rPr>
              <a:t>ERD</a:t>
            </a:r>
            <a:endParaRPr b="1">
              <a:solidFill>
                <a:srgbClr val="F5B52A"/>
              </a:solidFill>
            </a:endParaRPr>
          </a:p>
        </p:txBody>
      </p:sp>
      <p:pic>
        <p:nvPicPr>
          <p:cNvPr id="172" name="Google Shape;172;p23"/>
          <p:cNvPicPr preferRelativeResize="0"/>
          <p:nvPr/>
        </p:nvPicPr>
        <p:blipFill>
          <a:blip r:embed="rId3">
            <a:alphaModFix/>
          </a:blip>
          <a:stretch>
            <a:fillRect/>
          </a:stretch>
        </p:blipFill>
        <p:spPr>
          <a:xfrm>
            <a:off x="1351275" y="159375"/>
            <a:ext cx="6441426" cy="4824748"/>
          </a:xfrm>
          <a:prstGeom prst="rect">
            <a:avLst/>
          </a:prstGeom>
          <a:noFill/>
          <a:ln>
            <a:noFill/>
          </a:ln>
        </p:spPr>
      </p:pic>
      <p:sp>
        <p:nvSpPr>
          <p:cNvPr id="173" name="Google Shape;173;p23"/>
          <p:cNvSpPr/>
          <p:nvPr/>
        </p:nvSpPr>
        <p:spPr>
          <a:xfrm>
            <a:off x="2554719" y="2552565"/>
            <a:ext cx="2835975" cy="2544150"/>
          </a:xfrm>
          <a:custGeom>
            <a:rect b="b" l="l" r="r" t="t"/>
            <a:pathLst>
              <a:path extrusionOk="0" h="101766" w="113439">
                <a:moveTo>
                  <a:pt x="374" y="63717"/>
                </a:moveTo>
                <a:cubicBezTo>
                  <a:pt x="67" y="53635"/>
                  <a:pt x="-394" y="29324"/>
                  <a:pt x="681" y="19191"/>
                </a:cubicBezTo>
                <a:cubicBezTo>
                  <a:pt x="1756" y="9058"/>
                  <a:pt x="2677" y="6090"/>
                  <a:pt x="6822" y="2917"/>
                </a:cubicBezTo>
                <a:cubicBezTo>
                  <a:pt x="10968" y="-256"/>
                  <a:pt x="18798" y="51"/>
                  <a:pt x="25554" y="153"/>
                </a:cubicBezTo>
                <a:cubicBezTo>
                  <a:pt x="32310" y="255"/>
                  <a:pt x="42545" y="1433"/>
                  <a:pt x="47356" y="3531"/>
                </a:cubicBezTo>
                <a:cubicBezTo>
                  <a:pt x="52167" y="5629"/>
                  <a:pt x="53242" y="6499"/>
                  <a:pt x="54419" y="12743"/>
                </a:cubicBezTo>
                <a:cubicBezTo>
                  <a:pt x="55596" y="18987"/>
                  <a:pt x="54214" y="34597"/>
                  <a:pt x="54419" y="40994"/>
                </a:cubicBezTo>
                <a:cubicBezTo>
                  <a:pt x="54624" y="47391"/>
                  <a:pt x="53498" y="48875"/>
                  <a:pt x="55647" y="51127"/>
                </a:cubicBezTo>
                <a:cubicBezTo>
                  <a:pt x="57797" y="53379"/>
                  <a:pt x="60919" y="53891"/>
                  <a:pt x="67316" y="54505"/>
                </a:cubicBezTo>
                <a:cubicBezTo>
                  <a:pt x="73714" y="55119"/>
                  <a:pt x="88300" y="53737"/>
                  <a:pt x="94032" y="54812"/>
                </a:cubicBezTo>
                <a:cubicBezTo>
                  <a:pt x="99764" y="55887"/>
                  <a:pt x="98997" y="55887"/>
                  <a:pt x="101709" y="60954"/>
                </a:cubicBezTo>
                <a:cubicBezTo>
                  <a:pt x="104422" y="66021"/>
                  <a:pt x="108925" y="78611"/>
                  <a:pt x="110307" y="85213"/>
                </a:cubicBezTo>
                <a:cubicBezTo>
                  <a:pt x="111689" y="91815"/>
                  <a:pt x="116756" y="98058"/>
                  <a:pt x="110000" y="100566"/>
                </a:cubicBezTo>
                <a:cubicBezTo>
                  <a:pt x="103244" y="103074"/>
                  <a:pt x="85332" y="100720"/>
                  <a:pt x="69773" y="100259"/>
                </a:cubicBezTo>
                <a:cubicBezTo>
                  <a:pt x="54215" y="99799"/>
                  <a:pt x="27857" y="101232"/>
                  <a:pt x="16649" y="97803"/>
                </a:cubicBezTo>
                <a:cubicBezTo>
                  <a:pt x="5441" y="94374"/>
                  <a:pt x="5236" y="85366"/>
                  <a:pt x="2523" y="79685"/>
                </a:cubicBezTo>
                <a:cubicBezTo>
                  <a:pt x="-189" y="74004"/>
                  <a:pt x="681" y="73799"/>
                  <a:pt x="374" y="63717"/>
                </a:cubicBezTo>
                <a:close/>
              </a:path>
            </a:pathLst>
          </a:custGeom>
          <a:solidFill>
            <a:srgbClr val="F4CCCC">
              <a:alpha val="37500"/>
            </a:srgbClr>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77" name="Shape 177"/>
        <p:cNvGrpSpPr/>
        <p:nvPr/>
      </p:nvGrpSpPr>
      <p:grpSpPr>
        <a:xfrm>
          <a:off x="0" y="0"/>
          <a:ext cx="0" cy="0"/>
          <a:chOff x="0" y="0"/>
          <a:chExt cx="0" cy="0"/>
        </a:xfrm>
      </p:grpSpPr>
      <p:sp>
        <p:nvSpPr>
          <p:cNvPr id="178" name="Google Shape;17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5B52A"/>
                </a:solidFill>
              </a:rPr>
              <a:t>ERD</a:t>
            </a:r>
            <a:endParaRPr b="1">
              <a:solidFill>
                <a:srgbClr val="F5B52A"/>
              </a:solidFill>
            </a:endParaRPr>
          </a:p>
        </p:txBody>
      </p:sp>
      <p:pic>
        <p:nvPicPr>
          <p:cNvPr id="179" name="Google Shape;179;p24"/>
          <p:cNvPicPr preferRelativeResize="0"/>
          <p:nvPr/>
        </p:nvPicPr>
        <p:blipFill>
          <a:blip r:embed="rId3">
            <a:alphaModFix/>
          </a:blip>
          <a:stretch>
            <a:fillRect/>
          </a:stretch>
        </p:blipFill>
        <p:spPr>
          <a:xfrm>
            <a:off x="1351275" y="159375"/>
            <a:ext cx="6441426" cy="4824748"/>
          </a:xfrm>
          <a:prstGeom prst="rect">
            <a:avLst/>
          </a:prstGeom>
          <a:noFill/>
          <a:ln>
            <a:noFill/>
          </a:ln>
        </p:spPr>
      </p:pic>
      <p:sp>
        <p:nvSpPr>
          <p:cNvPr id="180" name="Google Shape;180;p24"/>
          <p:cNvSpPr/>
          <p:nvPr/>
        </p:nvSpPr>
        <p:spPr>
          <a:xfrm>
            <a:off x="1126606" y="445013"/>
            <a:ext cx="1418300" cy="2052725"/>
          </a:xfrm>
          <a:custGeom>
            <a:rect b="b" l="l" r="r" t="t"/>
            <a:pathLst>
              <a:path extrusionOk="0" h="82109" w="56732">
                <a:moveTo>
                  <a:pt x="25564" y="985"/>
                </a:moveTo>
                <a:cubicBezTo>
                  <a:pt x="19371" y="729"/>
                  <a:pt x="18297" y="576"/>
                  <a:pt x="15431" y="1292"/>
                </a:cubicBezTo>
                <a:cubicBezTo>
                  <a:pt x="12565" y="2009"/>
                  <a:pt x="10569" y="2930"/>
                  <a:pt x="8368" y="5284"/>
                </a:cubicBezTo>
                <a:cubicBezTo>
                  <a:pt x="6167" y="7638"/>
                  <a:pt x="3608" y="11630"/>
                  <a:pt x="2226" y="15417"/>
                </a:cubicBezTo>
                <a:cubicBezTo>
                  <a:pt x="844" y="19204"/>
                  <a:pt x="231" y="22736"/>
                  <a:pt x="77" y="28007"/>
                </a:cubicBezTo>
                <a:cubicBezTo>
                  <a:pt x="-76" y="33279"/>
                  <a:pt x="793" y="39523"/>
                  <a:pt x="1305" y="47046"/>
                </a:cubicBezTo>
                <a:cubicBezTo>
                  <a:pt x="1817" y="54569"/>
                  <a:pt x="947" y="67415"/>
                  <a:pt x="3148" y="73147"/>
                </a:cubicBezTo>
                <a:cubicBezTo>
                  <a:pt x="5349" y="78879"/>
                  <a:pt x="7498" y="80210"/>
                  <a:pt x="14509" y="81438"/>
                </a:cubicBezTo>
                <a:cubicBezTo>
                  <a:pt x="21521" y="82666"/>
                  <a:pt x="38564" y="82001"/>
                  <a:pt x="45217" y="80517"/>
                </a:cubicBezTo>
                <a:cubicBezTo>
                  <a:pt x="51870" y="79033"/>
                  <a:pt x="52535" y="80722"/>
                  <a:pt x="54429" y="72533"/>
                </a:cubicBezTo>
                <a:cubicBezTo>
                  <a:pt x="56323" y="64344"/>
                  <a:pt x="56886" y="43003"/>
                  <a:pt x="56579" y="31385"/>
                </a:cubicBezTo>
                <a:cubicBezTo>
                  <a:pt x="56272" y="19767"/>
                  <a:pt x="57756" y="7894"/>
                  <a:pt x="52587" y="2827"/>
                </a:cubicBezTo>
                <a:cubicBezTo>
                  <a:pt x="47418" y="-2240"/>
                  <a:pt x="31757" y="1241"/>
                  <a:pt x="25564" y="985"/>
                </a:cubicBezTo>
                <a:close/>
              </a:path>
            </a:pathLst>
          </a:custGeom>
          <a:solidFill>
            <a:srgbClr val="F4CCCC">
              <a:alpha val="37500"/>
            </a:srgbClr>
          </a:solidFill>
          <a:ln>
            <a:noFill/>
          </a:ln>
        </p:spPr>
      </p:sp>
      <p:sp>
        <p:nvSpPr>
          <p:cNvPr id="181" name="Google Shape;181;p24"/>
          <p:cNvSpPr/>
          <p:nvPr/>
        </p:nvSpPr>
        <p:spPr>
          <a:xfrm>
            <a:off x="6686550" y="614150"/>
            <a:ext cx="1166835" cy="614175"/>
          </a:xfrm>
          <a:custGeom>
            <a:rect b="b" l="l" r="r" t="t"/>
            <a:pathLst>
              <a:path extrusionOk="0" h="82109" w="56732">
                <a:moveTo>
                  <a:pt x="25564" y="985"/>
                </a:moveTo>
                <a:cubicBezTo>
                  <a:pt x="19371" y="729"/>
                  <a:pt x="18297" y="576"/>
                  <a:pt x="15431" y="1292"/>
                </a:cubicBezTo>
                <a:cubicBezTo>
                  <a:pt x="12565" y="2009"/>
                  <a:pt x="10569" y="2930"/>
                  <a:pt x="8368" y="5284"/>
                </a:cubicBezTo>
                <a:cubicBezTo>
                  <a:pt x="6167" y="7638"/>
                  <a:pt x="3608" y="11630"/>
                  <a:pt x="2226" y="15417"/>
                </a:cubicBezTo>
                <a:cubicBezTo>
                  <a:pt x="844" y="19204"/>
                  <a:pt x="231" y="22736"/>
                  <a:pt x="77" y="28007"/>
                </a:cubicBezTo>
                <a:cubicBezTo>
                  <a:pt x="-76" y="33279"/>
                  <a:pt x="793" y="39523"/>
                  <a:pt x="1305" y="47046"/>
                </a:cubicBezTo>
                <a:cubicBezTo>
                  <a:pt x="1817" y="54569"/>
                  <a:pt x="947" y="67415"/>
                  <a:pt x="3148" y="73147"/>
                </a:cubicBezTo>
                <a:cubicBezTo>
                  <a:pt x="5349" y="78879"/>
                  <a:pt x="7498" y="80210"/>
                  <a:pt x="14509" y="81438"/>
                </a:cubicBezTo>
                <a:cubicBezTo>
                  <a:pt x="21521" y="82666"/>
                  <a:pt x="38564" y="82001"/>
                  <a:pt x="45217" y="80517"/>
                </a:cubicBezTo>
                <a:cubicBezTo>
                  <a:pt x="51870" y="79033"/>
                  <a:pt x="52535" y="80722"/>
                  <a:pt x="54429" y="72533"/>
                </a:cubicBezTo>
                <a:cubicBezTo>
                  <a:pt x="56323" y="64344"/>
                  <a:pt x="56886" y="43003"/>
                  <a:pt x="56579" y="31385"/>
                </a:cubicBezTo>
                <a:cubicBezTo>
                  <a:pt x="56272" y="19767"/>
                  <a:pt x="57756" y="7894"/>
                  <a:pt x="52587" y="2827"/>
                </a:cubicBezTo>
                <a:cubicBezTo>
                  <a:pt x="47418" y="-2240"/>
                  <a:pt x="31757" y="1241"/>
                  <a:pt x="25564" y="985"/>
                </a:cubicBezTo>
                <a:close/>
              </a:path>
            </a:pathLst>
          </a:custGeom>
          <a:solidFill>
            <a:srgbClr val="F4CCCC">
              <a:alpha val="37500"/>
            </a:srgbClr>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85" name="Shape 185"/>
        <p:cNvGrpSpPr/>
        <p:nvPr/>
      </p:nvGrpSpPr>
      <p:grpSpPr>
        <a:xfrm>
          <a:off x="0" y="0"/>
          <a:ext cx="0" cy="0"/>
          <a:chOff x="0" y="0"/>
          <a:chExt cx="0" cy="0"/>
        </a:xfrm>
      </p:grpSpPr>
      <p:sp>
        <p:nvSpPr>
          <p:cNvPr id="186" name="Google Shape;18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UI/UX requirements</a:t>
            </a:r>
            <a:endParaRPr b="1">
              <a:solidFill>
                <a:schemeClr val="lt1"/>
              </a:solidFill>
            </a:endParaRPr>
          </a:p>
        </p:txBody>
      </p:sp>
      <p:sp>
        <p:nvSpPr>
          <p:cNvPr id="187" name="Google Shape;18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5B52A"/>
                </a:solidFill>
              </a:rPr>
              <a:t>Mockups b</a:t>
            </a:r>
            <a:r>
              <a:rPr lang="en">
                <a:solidFill>
                  <a:srgbClr val="F5B52A"/>
                </a:solidFill>
              </a:rPr>
              <a:t>y VIF Committee - technical communication on our side</a:t>
            </a:r>
            <a:endParaRPr>
              <a:solidFill>
                <a:srgbClr val="F5B52A"/>
              </a:solidFill>
            </a:endParaRPr>
          </a:p>
          <a:p>
            <a:pPr indent="-342900" lvl="0" marL="457200" rtl="0" algn="l">
              <a:spcBef>
                <a:spcPts val="1200"/>
              </a:spcBef>
              <a:spcAft>
                <a:spcPts val="0"/>
              </a:spcAft>
              <a:buClr>
                <a:srgbClr val="4ABFAD"/>
              </a:buClr>
              <a:buSzPts val="1800"/>
              <a:buChar char="➔"/>
            </a:pPr>
            <a:r>
              <a:rPr lang="en">
                <a:solidFill>
                  <a:srgbClr val="4ABFAD"/>
                </a:solidFill>
              </a:rPr>
              <a:t>React + Rails combo</a:t>
            </a:r>
            <a:r>
              <a:rPr lang="en">
                <a:solidFill>
                  <a:srgbClr val="4ABFAD"/>
                </a:solidFill>
              </a:rPr>
              <a:t> to meet high UI/UX standards</a:t>
            </a:r>
            <a:endParaRPr>
              <a:solidFill>
                <a:srgbClr val="4ABFAD"/>
              </a:solidFill>
            </a:endParaRPr>
          </a:p>
        </p:txBody>
      </p:sp>
      <p:pic>
        <p:nvPicPr>
          <p:cNvPr id="188" name="Google Shape;188;p25"/>
          <p:cNvPicPr preferRelativeResize="0"/>
          <p:nvPr/>
        </p:nvPicPr>
        <p:blipFill>
          <a:blip r:embed="rId3">
            <a:alphaModFix/>
          </a:blip>
          <a:stretch>
            <a:fillRect/>
          </a:stretch>
        </p:blipFill>
        <p:spPr>
          <a:xfrm>
            <a:off x="2152650" y="2242875"/>
            <a:ext cx="4838700" cy="3381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92" name="Shape 192"/>
        <p:cNvGrpSpPr/>
        <p:nvPr/>
      </p:nvGrpSpPr>
      <p:grpSpPr>
        <a:xfrm>
          <a:off x="0" y="0"/>
          <a:ext cx="0" cy="0"/>
          <a:chOff x="0" y="0"/>
          <a:chExt cx="0" cy="0"/>
        </a:xfrm>
      </p:grpSpPr>
      <p:sp>
        <p:nvSpPr>
          <p:cNvPr id="193" name="Google Shape;19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5B52A"/>
                </a:solidFill>
              </a:rPr>
              <a:t>Challenge</a:t>
            </a:r>
            <a:r>
              <a:rPr lang="en">
                <a:solidFill>
                  <a:srgbClr val="F5B52A"/>
                </a:solidFill>
              </a:rPr>
              <a:t>:</a:t>
            </a:r>
            <a:r>
              <a:rPr lang="en"/>
              <a:t> </a:t>
            </a:r>
            <a:r>
              <a:rPr lang="en">
                <a:solidFill>
                  <a:schemeClr val="lt2"/>
                </a:solidFill>
              </a:rPr>
              <a:t>incremental requirements</a:t>
            </a:r>
            <a:endParaRPr>
              <a:solidFill>
                <a:schemeClr val="lt2"/>
              </a:solidFill>
            </a:endParaRPr>
          </a:p>
          <a:p>
            <a:pPr indent="0" lvl="0" marL="0" rtl="0" algn="l">
              <a:spcBef>
                <a:spcPts val="1200"/>
              </a:spcBef>
              <a:spcAft>
                <a:spcPts val="0"/>
              </a:spcAft>
              <a:buNone/>
            </a:pPr>
            <a:r>
              <a:rPr b="1" lang="en">
                <a:solidFill>
                  <a:srgbClr val="F5B52A"/>
                </a:solidFill>
              </a:rPr>
              <a:t>Extreme programming</a:t>
            </a:r>
            <a:endParaRPr b="1">
              <a:solidFill>
                <a:srgbClr val="F5B52A"/>
              </a:solidFill>
            </a:endParaRPr>
          </a:p>
          <a:p>
            <a:pPr indent="-342900" lvl="0" marL="457200" rtl="0" algn="l">
              <a:spcBef>
                <a:spcPts val="1200"/>
              </a:spcBef>
              <a:spcAft>
                <a:spcPts val="0"/>
              </a:spcAft>
              <a:buClr>
                <a:schemeClr val="lt2"/>
              </a:buClr>
              <a:buSzPts val="1800"/>
              <a:buChar char="-"/>
            </a:pPr>
            <a:r>
              <a:rPr lang="en">
                <a:solidFill>
                  <a:schemeClr val="lt2"/>
                </a:solidFill>
              </a:rPr>
              <a:t>Fast releases, unit testing all code, YAGNI</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{11 meetings, 5 demos} w/ clients</a:t>
            </a:r>
            <a:endParaRPr>
              <a:solidFill>
                <a:schemeClr val="lt2"/>
              </a:solidFill>
            </a:endParaRPr>
          </a:p>
          <a:p>
            <a:pPr indent="0" lvl="0" marL="0" rtl="0" algn="l">
              <a:spcBef>
                <a:spcPts val="1200"/>
              </a:spcBef>
              <a:spcAft>
                <a:spcPts val="0"/>
              </a:spcAft>
              <a:buNone/>
            </a:pPr>
            <a:r>
              <a:rPr b="1" lang="en">
                <a:solidFill>
                  <a:srgbClr val="F5B52A"/>
                </a:solidFill>
              </a:rPr>
              <a:t>TDD-centric approach (w/ a hint of BDD)</a:t>
            </a:r>
            <a:endParaRPr b="1">
              <a:solidFill>
                <a:srgbClr val="F5B52A"/>
              </a:solidFill>
            </a:endParaRPr>
          </a:p>
          <a:p>
            <a:pPr indent="-342900" lvl="0" marL="457200" rtl="0" algn="l">
              <a:spcBef>
                <a:spcPts val="1200"/>
              </a:spcBef>
              <a:spcAft>
                <a:spcPts val="0"/>
              </a:spcAft>
              <a:buClr>
                <a:schemeClr val="lt2"/>
              </a:buClr>
              <a:buSzPts val="1800"/>
              <a:buChar char="-"/>
            </a:pPr>
            <a:r>
              <a:rPr lang="en">
                <a:solidFill>
                  <a:schemeClr val="lt2"/>
                </a:solidFill>
              </a:rPr>
              <a:t>RSpec unit tests first</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Cucumber behavioral after requirement finalized</a:t>
            </a:r>
            <a:endParaRPr>
              <a:solidFill>
                <a:schemeClr val="lt2"/>
              </a:solidFill>
            </a:endParaRPr>
          </a:p>
        </p:txBody>
      </p:sp>
      <p:sp>
        <p:nvSpPr>
          <p:cNvPr id="194" name="Google Shape;19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Approach - XP &amp; TDD based</a:t>
            </a:r>
            <a:endParaRPr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98" name="Shape 198"/>
        <p:cNvGrpSpPr/>
        <p:nvPr/>
      </p:nvGrpSpPr>
      <p:grpSpPr>
        <a:xfrm>
          <a:off x="0" y="0"/>
          <a:ext cx="0" cy="0"/>
          <a:chOff x="0" y="0"/>
          <a:chExt cx="0" cy="0"/>
        </a:xfrm>
      </p:grpSpPr>
      <p:sp>
        <p:nvSpPr>
          <p:cNvPr id="199" name="Google Shape;19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5B52A"/>
                </a:solidFill>
              </a:rPr>
              <a:t>Benefits</a:t>
            </a:r>
            <a:endParaRPr>
              <a:solidFill>
                <a:srgbClr val="F5B52A"/>
              </a:solidFill>
            </a:endParaRPr>
          </a:p>
          <a:p>
            <a:pPr indent="-342900" lvl="0" marL="457200" rtl="0" algn="l">
              <a:spcBef>
                <a:spcPts val="1200"/>
              </a:spcBef>
              <a:spcAft>
                <a:spcPts val="0"/>
              </a:spcAft>
              <a:buClr>
                <a:schemeClr val="lt2"/>
              </a:buClr>
              <a:buSzPts val="1800"/>
              <a:buChar char="-"/>
            </a:pPr>
            <a:r>
              <a:rPr lang="en">
                <a:solidFill>
                  <a:schemeClr val="lt2"/>
                </a:solidFill>
              </a:rPr>
              <a:t>High percentage of test coverage at all times</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Tests to reference other </a:t>
            </a:r>
            <a:r>
              <a:rPr lang="en">
                <a:solidFill>
                  <a:schemeClr val="lt2"/>
                </a:solidFill>
              </a:rPr>
              <a:t>people</a:t>
            </a:r>
            <a:r>
              <a:rPr lang="en">
                <a:solidFill>
                  <a:schemeClr val="lt2"/>
                </a:solidFill>
              </a:rPr>
              <a:t>’s work</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No complex errors - all caught on unit test level</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Pair programming helped with learning curve</a:t>
            </a:r>
            <a:endParaRPr>
              <a:solidFill>
                <a:schemeClr val="lt2"/>
              </a:solidFill>
            </a:endParaRPr>
          </a:p>
          <a:p>
            <a:pPr indent="0" lvl="0" marL="0" rtl="0" algn="l">
              <a:spcBef>
                <a:spcPts val="1200"/>
              </a:spcBef>
              <a:spcAft>
                <a:spcPts val="0"/>
              </a:spcAft>
              <a:buNone/>
            </a:pPr>
            <a:r>
              <a:rPr b="1" lang="en">
                <a:solidFill>
                  <a:srgbClr val="F5B52A"/>
                </a:solidFill>
              </a:rPr>
              <a:t>Problems</a:t>
            </a:r>
            <a:endParaRPr b="1">
              <a:solidFill>
                <a:srgbClr val="F5B52A"/>
              </a:solidFill>
            </a:endParaRPr>
          </a:p>
          <a:p>
            <a:pPr indent="-342900" lvl="0" marL="457200" rtl="0" algn="l">
              <a:spcBef>
                <a:spcPts val="1200"/>
              </a:spcBef>
              <a:spcAft>
                <a:spcPts val="0"/>
              </a:spcAft>
              <a:buClr>
                <a:schemeClr val="lt2"/>
              </a:buClr>
              <a:buSzPts val="1800"/>
              <a:buChar char="-"/>
            </a:pPr>
            <a:r>
              <a:rPr lang="en">
                <a:solidFill>
                  <a:schemeClr val="lt2"/>
                </a:solidFill>
              </a:rPr>
              <a:t>Assumptions by unit tests falsified as requirements were revised</a:t>
            </a:r>
            <a:endParaRPr>
              <a:solidFill>
                <a:schemeClr val="lt2"/>
              </a:solidFill>
            </a:endParaRPr>
          </a:p>
        </p:txBody>
      </p:sp>
      <p:sp>
        <p:nvSpPr>
          <p:cNvPr id="200" name="Google Shape;20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Approach - XP &amp; TDD based</a:t>
            </a:r>
            <a:endParaRPr b="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204" name="Shape 204"/>
        <p:cNvGrpSpPr/>
        <p:nvPr/>
      </p:nvGrpSpPr>
      <p:grpSpPr>
        <a:xfrm>
          <a:off x="0" y="0"/>
          <a:ext cx="0" cy="0"/>
          <a:chOff x="0" y="0"/>
          <a:chExt cx="0" cy="0"/>
        </a:xfrm>
      </p:grpSpPr>
      <p:sp>
        <p:nvSpPr>
          <p:cNvPr id="205" name="Google Shape;205;p2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5B52A"/>
                </a:solidFill>
              </a:rPr>
              <a:t>Adopted Git workflow</a:t>
            </a:r>
            <a:endParaRPr b="1">
              <a:solidFill>
                <a:srgbClr val="F5B52A"/>
              </a:solidFill>
            </a:endParaRPr>
          </a:p>
          <a:p>
            <a:pPr indent="-342900" lvl="0" marL="457200" rtl="0" algn="l">
              <a:spcBef>
                <a:spcPts val="1200"/>
              </a:spcBef>
              <a:spcAft>
                <a:spcPts val="0"/>
              </a:spcAft>
              <a:buClr>
                <a:schemeClr val="lt2"/>
              </a:buClr>
              <a:buSzPts val="1800"/>
              <a:buChar char="-"/>
            </a:pPr>
            <a:r>
              <a:rPr lang="en">
                <a:solidFill>
                  <a:schemeClr val="lt2"/>
                </a:solidFill>
              </a:rPr>
              <a:t>1* main, 1* develop branches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Only reviewed PRs get merged</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Multiple </a:t>
            </a:r>
            <a:r>
              <a:rPr lang="en">
                <a:solidFill>
                  <a:schemeClr val="lt2"/>
                </a:solidFill>
              </a:rPr>
              <a:t>f</a:t>
            </a:r>
            <a:r>
              <a:rPr lang="en">
                <a:solidFill>
                  <a:schemeClr val="lt2"/>
                </a:solidFill>
              </a:rPr>
              <a:t>eature/hotfix branches</a:t>
            </a:r>
            <a:endParaRPr>
              <a:solidFill>
                <a:schemeClr val="lt2"/>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6" name="Google Shape;20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Approach - Version management</a:t>
            </a:r>
            <a:endParaRPr b="1">
              <a:solidFill>
                <a:schemeClr val="lt1"/>
              </a:solidFill>
            </a:endParaRPr>
          </a:p>
        </p:txBody>
      </p:sp>
      <p:pic>
        <p:nvPicPr>
          <p:cNvPr id="207" name="Google Shape;207;p28"/>
          <p:cNvPicPr preferRelativeResize="0"/>
          <p:nvPr/>
        </p:nvPicPr>
        <p:blipFill>
          <a:blip r:embed="rId3">
            <a:alphaModFix/>
          </a:blip>
          <a:stretch>
            <a:fillRect/>
          </a:stretch>
        </p:blipFill>
        <p:spPr>
          <a:xfrm>
            <a:off x="4468083" y="1017725"/>
            <a:ext cx="4724084" cy="5143501"/>
          </a:xfrm>
          <a:prstGeom prst="rect">
            <a:avLst/>
          </a:prstGeom>
          <a:noFill/>
          <a:ln>
            <a:noFill/>
          </a:ln>
        </p:spPr>
      </p:pic>
      <p:pic>
        <p:nvPicPr>
          <p:cNvPr id="208" name="Google Shape;208;p28"/>
          <p:cNvPicPr preferRelativeResize="0"/>
          <p:nvPr/>
        </p:nvPicPr>
        <p:blipFill rotWithShape="1">
          <a:blip r:embed="rId4">
            <a:alphaModFix/>
          </a:blip>
          <a:srcRect b="0" l="0" r="0" t="32152"/>
          <a:stretch/>
        </p:blipFill>
        <p:spPr>
          <a:xfrm>
            <a:off x="419038" y="2941125"/>
            <a:ext cx="4045625" cy="220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Statistics - tests, Github</a:t>
            </a:r>
            <a:endParaRPr b="1">
              <a:solidFill>
                <a:schemeClr val="lt1"/>
              </a:solidFill>
            </a:endParaRPr>
          </a:p>
        </p:txBody>
      </p:sp>
      <p:sp>
        <p:nvSpPr>
          <p:cNvPr id="214" name="Google Shape;214;p29"/>
          <p:cNvSpPr txBox="1"/>
          <p:nvPr>
            <p:ph idx="1" type="body"/>
          </p:nvPr>
        </p:nvSpPr>
        <p:spPr>
          <a:xfrm>
            <a:off x="235800" y="1225063"/>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F5B52A"/>
                </a:solidFill>
              </a:rPr>
              <a:t>Tests</a:t>
            </a:r>
            <a:endParaRPr b="1" sz="1600">
              <a:solidFill>
                <a:srgbClr val="F5B52A"/>
              </a:solidFill>
            </a:endParaRPr>
          </a:p>
          <a:p>
            <a:pPr indent="-330200" lvl="0" marL="457200" rtl="0" algn="l">
              <a:spcBef>
                <a:spcPts val="1200"/>
              </a:spcBef>
              <a:spcAft>
                <a:spcPts val="0"/>
              </a:spcAft>
              <a:buClr>
                <a:schemeClr val="lt2"/>
              </a:buClr>
              <a:buSzPts val="1600"/>
              <a:buChar char="➔"/>
            </a:pPr>
            <a:r>
              <a:rPr lang="en" sz="1600">
                <a:solidFill>
                  <a:schemeClr val="lt2"/>
                </a:solidFill>
              </a:rPr>
              <a:t>RSpec: 109 examples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Cucumber: 133 scenarios / 1230 steps</a:t>
            </a:r>
            <a:endParaRPr sz="1600">
              <a:solidFill>
                <a:schemeClr val="lt2"/>
              </a:solidFill>
            </a:endParaRPr>
          </a:p>
          <a:p>
            <a:pPr indent="0" lvl="0" marL="0" rtl="0" algn="l">
              <a:spcBef>
                <a:spcPts val="1200"/>
              </a:spcBef>
              <a:spcAft>
                <a:spcPts val="1200"/>
              </a:spcAft>
              <a:buNone/>
            </a:pPr>
            <a:r>
              <a:t/>
            </a:r>
            <a:endParaRPr/>
          </a:p>
        </p:txBody>
      </p:sp>
      <p:grpSp>
        <p:nvGrpSpPr>
          <p:cNvPr id="215" name="Google Shape;215;p29"/>
          <p:cNvGrpSpPr/>
          <p:nvPr/>
        </p:nvGrpSpPr>
        <p:grpSpPr>
          <a:xfrm>
            <a:off x="213900" y="2816350"/>
            <a:ext cx="8716200" cy="4638527"/>
            <a:chOff x="311700" y="2816350"/>
            <a:chExt cx="8716200" cy="4638527"/>
          </a:xfrm>
        </p:grpSpPr>
        <p:pic>
          <p:nvPicPr>
            <p:cNvPr id="216" name="Google Shape;216;p29"/>
            <p:cNvPicPr preferRelativeResize="0"/>
            <p:nvPr/>
          </p:nvPicPr>
          <p:blipFill>
            <a:blip r:embed="rId3">
              <a:alphaModFix/>
            </a:blip>
            <a:stretch>
              <a:fillRect/>
            </a:stretch>
          </p:blipFill>
          <p:spPr>
            <a:xfrm>
              <a:off x="311700" y="2816350"/>
              <a:ext cx="4163824" cy="4537501"/>
            </a:xfrm>
            <a:prstGeom prst="rect">
              <a:avLst/>
            </a:prstGeom>
            <a:noFill/>
            <a:ln>
              <a:noFill/>
            </a:ln>
          </p:spPr>
        </p:pic>
        <p:pic>
          <p:nvPicPr>
            <p:cNvPr id="217" name="Google Shape;217;p29"/>
            <p:cNvPicPr preferRelativeResize="0"/>
            <p:nvPr/>
          </p:nvPicPr>
          <p:blipFill>
            <a:blip r:embed="rId4">
              <a:alphaModFix/>
            </a:blip>
            <a:stretch>
              <a:fillRect/>
            </a:stretch>
          </p:blipFill>
          <p:spPr>
            <a:xfrm>
              <a:off x="4767600" y="2816357"/>
              <a:ext cx="4260300" cy="4638520"/>
            </a:xfrm>
            <a:prstGeom prst="rect">
              <a:avLst/>
            </a:prstGeom>
            <a:noFill/>
            <a:ln>
              <a:noFill/>
            </a:ln>
          </p:spPr>
        </p:pic>
      </p:grpSp>
      <p:sp>
        <p:nvSpPr>
          <p:cNvPr id="218" name="Google Shape;218;p29"/>
          <p:cNvSpPr txBox="1"/>
          <p:nvPr>
            <p:ph idx="1" type="body"/>
          </p:nvPr>
        </p:nvSpPr>
        <p:spPr>
          <a:xfrm>
            <a:off x="4647900" y="1225063"/>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F5B52A"/>
                </a:solidFill>
              </a:rPr>
              <a:t>Github</a:t>
            </a:r>
            <a:endParaRPr b="1" sz="1600">
              <a:solidFill>
                <a:srgbClr val="F5B52A"/>
              </a:solidFill>
            </a:endParaRPr>
          </a:p>
          <a:p>
            <a:pPr indent="-330200" lvl="0" marL="457200" rtl="0" algn="l">
              <a:spcBef>
                <a:spcPts val="1200"/>
              </a:spcBef>
              <a:spcAft>
                <a:spcPts val="0"/>
              </a:spcAft>
              <a:buClr>
                <a:schemeClr val="lt2"/>
              </a:buClr>
              <a:buSzPts val="1600"/>
              <a:buChar char="➔"/>
            </a:pPr>
            <a:r>
              <a:rPr lang="en" sz="1600">
                <a:solidFill>
                  <a:schemeClr val="lt2"/>
                </a:solidFill>
              </a:rPr>
              <a:t>114 PRs (≈ # of branches)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679 Commits</a:t>
            </a:r>
            <a:endParaRPr sz="1600">
              <a:solidFill>
                <a:schemeClr val="lt2"/>
              </a:solidFill>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222" name="Shape 222"/>
        <p:cNvGrpSpPr/>
        <p:nvPr/>
      </p:nvGrpSpPr>
      <p:grpSpPr>
        <a:xfrm>
          <a:off x="0" y="0"/>
          <a:ext cx="0" cy="0"/>
          <a:chOff x="0" y="0"/>
          <a:chExt cx="0" cy="0"/>
        </a:xfrm>
      </p:grpSpPr>
      <p:sp>
        <p:nvSpPr>
          <p:cNvPr id="223" name="Google Shape;22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Stats - routes</a:t>
            </a:r>
            <a:endParaRPr b="1">
              <a:solidFill>
                <a:schemeClr val="lt1"/>
              </a:solidFill>
            </a:endParaRPr>
          </a:p>
        </p:txBody>
      </p:sp>
      <p:sp>
        <p:nvSpPr>
          <p:cNvPr id="224" name="Google Shape;22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2"/>
              </a:buClr>
              <a:buSzPts val="1600"/>
              <a:buChar char="➔"/>
            </a:pPr>
            <a:r>
              <a:rPr lang="en" sz="1600">
                <a:solidFill>
                  <a:schemeClr val="lt2"/>
                </a:solidFill>
              </a:rPr>
              <a:t>113 routes – all documented</a:t>
            </a:r>
            <a:endParaRPr>
              <a:solidFill>
                <a:schemeClr val="lt2"/>
              </a:solidFill>
            </a:endParaRPr>
          </a:p>
        </p:txBody>
      </p:sp>
      <p:pic>
        <p:nvPicPr>
          <p:cNvPr id="225" name="Google Shape;225;p30"/>
          <p:cNvPicPr preferRelativeResize="0"/>
          <p:nvPr/>
        </p:nvPicPr>
        <p:blipFill>
          <a:blip r:embed="rId3">
            <a:alphaModFix/>
          </a:blip>
          <a:stretch>
            <a:fillRect/>
          </a:stretch>
        </p:blipFill>
        <p:spPr>
          <a:xfrm>
            <a:off x="93306" y="1619100"/>
            <a:ext cx="8957389"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Lessons</a:t>
            </a:r>
            <a:endParaRPr b="1">
              <a:solidFill>
                <a:schemeClr val="lt1"/>
              </a:solidFill>
            </a:endParaRPr>
          </a:p>
        </p:txBody>
      </p:sp>
      <p:sp>
        <p:nvSpPr>
          <p:cNvPr id="231" name="Google Shape;23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5B52A"/>
              </a:buClr>
              <a:buSzPts val="1800"/>
              <a:buChar char="➔"/>
            </a:pPr>
            <a:r>
              <a:rPr lang="en">
                <a:solidFill>
                  <a:srgbClr val="F5B52A"/>
                </a:solidFill>
              </a:rPr>
              <a:t>Communication is hard</a:t>
            </a:r>
            <a:endParaRPr>
              <a:solidFill>
                <a:srgbClr val="F5B52A"/>
              </a:solidFill>
            </a:endParaRPr>
          </a:p>
          <a:p>
            <a:pPr indent="-317500" lvl="1" marL="914400" rtl="0" algn="l">
              <a:spcBef>
                <a:spcPts val="0"/>
              </a:spcBef>
              <a:spcAft>
                <a:spcPts val="0"/>
              </a:spcAft>
              <a:buClr>
                <a:schemeClr val="lt2"/>
              </a:buClr>
              <a:buSzPts val="1400"/>
              <a:buChar char="◆"/>
            </a:pPr>
            <a:r>
              <a:rPr lang="en">
                <a:solidFill>
                  <a:schemeClr val="lt2"/>
                </a:solidFill>
              </a:rPr>
              <a:t>Document! </a:t>
            </a:r>
            <a:r>
              <a:rPr lang="en">
                <a:solidFill>
                  <a:schemeClr val="lt2"/>
                </a:solidFill>
              </a:rPr>
              <a:t>PRs, slack communication, route document, etc.</a:t>
            </a:r>
            <a:endParaRPr>
              <a:solidFill>
                <a:schemeClr val="lt2"/>
              </a:solidFill>
            </a:endParaRPr>
          </a:p>
          <a:p>
            <a:pPr indent="-342900" lvl="0" marL="457200" rtl="0" algn="l">
              <a:spcBef>
                <a:spcPts val="0"/>
              </a:spcBef>
              <a:spcAft>
                <a:spcPts val="0"/>
              </a:spcAft>
              <a:buClr>
                <a:srgbClr val="F5B52A"/>
              </a:buClr>
              <a:buSzPts val="1800"/>
              <a:buChar char="➔"/>
            </a:pPr>
            <a:r>
              <a:rPr lang="en">
                <a:solidFill>
                  <a:srgbClr val="F5B52A"/>
                </a:solidFill>
              </a:rPr>
              <a:t>Communication &gt; assumptions</a:t>
            </a:r>
            <a:endParaRPr>
              <a:solidFill>
                <a:srgbClr val="F5B52A"/>
              </a:solidFill>
            </a:endParaRPr>
          </a:p>
          <a:p>
            <a:pPr indent="-317500" lvl="1" marL="914400" rtl="0" algn="l">
              <a:spcBef>
                <a:spcPts val="0"/>
              </a:spcBef>
              <a:spcAft>
                <a:spcPts val="0"/>
              </a:spcAft>
              <a:buClr>
                <a:schemeClr val="lt2"/>
              </a:buClr>
              <a:buSzPts val="1400"/>
              <a:buChar char="◆"/>
            </a:pPr>
            <a:r>
              <a:rPr lang="en">
                <a:solidFill>
                  <a:schemeClr val="lt2"/>
                </a:solidFill>
              </a:rPr>
              <a:t>30% of the issues</a:t>
            </a:r>
            <a:endParaRPr>
              <a:solidFill>
                <a:srgbClr val="F5B52A"/>
              </a:solidFill>
            </a:endParaRPr>
          </a:p>
          <a:p>
            <a:pPr indent="-342900" lvl="0" marL="457200" rtl="0" algn="l">
              <a:spcBef>
                <a:spcPts val="0"/>
              </a:spcBef>
              <a:spcAft>
                <a:spcPts val="0"/>
              </a:spcAft>
              <a:buClr>
                <a:srgbClr val="F5B52A"/>
              </a:buClr>
              <a:buSzPts val="1800"/>
              <a:buChar char="➔"/>
            </a:pPr>
            <a:r>
              <a:rPr lang="en">
                <a:solidFill>
                  <a:srgbClr val="F5B52A"/>
                </a:solidFill>
              </a:rPr>
              <a:t>Problem will arise where tests are half-baked</a:t>
            </a:r>
            <a:endParaRPr>
              <a:solidFill>
                <a:srgbClr val="F5B52A"/>
              </a:solidFill>
            </a:endParaRPr>
          </a:p>
          <a:p>
            <a:pPr indent="-317500" lvl="1" marL="914400" rtl="0" algn="l">
              <a:spcBef>
                <a:spcPts val="0"/>
              </a:spcBef>
              <a:spcAft>
                <a:spcPts val="0"/>
              </a:spcAft>
              <a:buClr>
                <a:schemeClr val="lt2"/>
              </a:buClr>
              <a:buSzPts val="1400"/>
              <a:buChar char="◆"/>
            </a:pPr>
            <a:r>
              <a:rPr lang="en">
                <a:solidFill>
                  <a:schemeClr val="lt2"/>
                </a:solidFill>
              </a:rPr>
              <a:t>70% of all issue we ran into</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Project</a:t>
            </a:r>
            <a:endParaRPr b="1">
              <a:solidFill>
                <a:schemeClr val="lt1"/>
              </a:solidFill>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5B52A"/>
                </a:solidFill>
              </a:rPr>
              <a:t>Website for </a:t>
            </a:r>
            <a:r>
              <a:rPr lang="en">
                <a:solidFill>
                  <a:srgbClr val="F5B52A"/>
                </a:solidFill>
              </a:rPr>
              <a:t>Visualization</a:t>
            </a:r>
            <a:r>
              <a:rPr lang="en">
                <a:solidFill>
                  <a:srgbClr val="F5B52A"/>
                </a:solidFill>
              </a:rPr>
              <a:t> Industry Fair</a:t>
            </a:r>
            <a:r>
              <a:rPr lang="en">
                <a:solidFill>
                  <a:srgbClr val="F5B52A"/>
                </a:solidFill>
              </a:rPr>
              <a:t> (VIF)</a:t>
            </a:r>
            <a:endParaRPr>
              <a:solidFill>
                <a:srgbClr val="F5B52A"/>
              </a:solidFill>
            </a:endParaRPr>
          </a:p>
          <a:p>
            <a:pPr indent="-342900" lvl="0" marL="457200" rtl="0" algn="l">
              <a:spcBef>
                <a:spcPts val="1200"/>
              </a:spcBef>
              <a:spcAft>
                <a:spcPts val="0"/>
              </a:spcAft>
              <a:buClr>
                <a:schemeClr val="lt2"/>
              </a:buClr>
              <a:buSzPts val="1800"/>
              <a:buChar char="➔"/>
            </a:pPr>
            <a:r>
              <a:rPr lang="en">
                <a:solidFill>
                  <a:schemeClr val="lt2"/>
                </a:solidFill>
              </a:rPr>
              <a:t>To connect students with industry leaders for career opportunities</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Clients: VIF Committee (the event organizers)</a:t>
            </a:r>
            <a:endParaRPr>
              <a:solidFill>
                <a:schemeClr val="lt2"/>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67" name="Google Shape;67;p14"/>
          <p:cNvSpPr txBox="1"/>
          <p:nvPr/>
        </p:nvSpPr>
        <p:spPr>
          <a:xfrm>
            <a:off x="5283825" y="4063125"/>
            <a:ext cx="30000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en">
                <a:solidFill>
                  <a:srgbClr val="4ABFAD"/>
                </a:solidFill>
              </a:rPr>
              <a:t>New w</a:t>
            </a:r>
            <a:r>
              <a:rPr lang="en">
                <a:solidFill>
                  <a:srgbClr val="4ABFAD"/>
                </a:solidFill>
              </a:rPr>
              <a:t>ebsite!</a:t>
            </a:r>
            <a:br>
              <a:rPr lang="en">
                <a:solidFill>
                  <a:srgbClr val="4ABFAD"/>
                </a:solidFill>
              </a:rPr>
            </a:br>
            <a:r>
              <a:rPr lang="en">
                <a:solidFill>
                  <a:srgbClr val="4ABFAD"/>
                </a:solidFill>
              </a:rPr>
              <a:t>  i.  </a:t>
            </a:r>
            <a:r>
              <a:rPr lang="en">
                <a:solidFill>
                  <a:srgbClr val="4ABFAD"/>
                </a:solidFill>
              </a:rPr>
              <a:t>Easy data management</a:t>
            </a:r>
            <a:br>
              <a:rPr lang="en">
                <a:solidFill>
                  <a:srgbClr val="4ABFAD"/>
                </a:solidFill>
              </a:rPr>
            </a:br>
            <a:r>
              <a:rPr lang="en">
                <a:solidFill>
                  <a:srgbClr val="4ABFAD"/>
                </a:solidFill>
              </a:rPr>
              <a:t>  ii. </a:t>
            </a:r>
            <a:r>
              <a:rPr lang="en">
                <a:solidFill>
                  <a:srgbClr val="4ABFAD"/>
                </a:solidFill>
              </a:rPr>
              <a:t>Self contained functionality</a:t>
            </a:r>
            <a:endParaRPr>
              <a:solidFill>
                <a:srgbClr val="4ABFAD"/>
              </a:solidFill>
            </a:endParaRPr>
          </a:p>
        </p:txBody>
      </p:sp>
      <p:grpSp>
        <p:nvGrpSpPr>
          <p:cNvPr id="68" name="Google Shape;68;p14"/>
          <p:cNvGrpSpPr/>
          <p:nvPr/>
        </p:nvGrpSpPr>
        <p:grpSpPr>
          <a:xfrm>
            <a:off x="8" y="2177825"/>
            <a:ext cx="9065867" cy="6072576"/>
            <a:chOff x="8" y="2177825"/>
            <a:chExt cx="9065867" cy="6072576"/>
          </a:xfrm>
        </p:grpSpPr>
        <p:sp>
          <p:nvSpPr>
            <p:cNvPr id="69" name="Google Shape;69;p14"/>
            <p:cNvSpPr txBox="1"/>
            <p:nvPr/>
          </p:nvSpPr>
          <p:spPr>
            <a:xfrm>
              <a:off x="5316175" y="2789250"/>
              <a:ext cx="37497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rgbClr val="FF7452"/>
                  </a:solidFill>
                </a:rPr>
                <a:t>Previous year’s website</a:t>
              </a:r>
              <a:endParaRPr>
                <a:solidFill>
                  <a:srgbClr val="FF7452"/>
                </a:solidFill>
              </a:endParaRPr>
            </a:p>
            <a:p>
              <a:pPr indent="0" lvl="0" marL="0" rtl="0" algn="l">
                <a:lnSpc>
                  <a:spcPct val="100000"/>
                </a:lnSpc>
                <a:spcBef>
                  <a:spcPts val="0"/>
                </a:spcBef>
                <a:spcAft>
                  <a:spcPts val="0"/>
                </a:spcAft>
                <a:buNone/>
              </a:pPr>
              <a:r>
                <a:rPr lang="en">
                  <a:solidFill>
                    <a:srgbClr val="FF7452"/>
                  </a:solidFill>
                </a:rPr>
                <a:t>  i.   No backend fn., only manual updates</a:t>
              </a:r>
              <a:endParaRPr>
                <a:solidFill>
                  <a:srgbClr val="FF7452"/>
                </a:solidFill>
              </a:endParaRPr>
            </a:p>
            <a:p>
              <a:pPr indent="0" lvl="0" marL="0" rtl="0" algn="l">
                <a:lnSpc>
                  <a:spcPct val="100000"/>
                </a:lnSpc>
                <a:spcBef>
                  <a:spcPts val="0"/>
                </a:spcBef>
                <a:spcAft>
                  <a:spcPts val="1200"/>
                </a:spcAft>
                <a:buClr>
                  <a:schemeClr val="dk1"/>
                </a:buClr>
                <a:buSzPts val="1100"/>
                <a:buFont typeface="Arial"/>
                <a:buNone/>
              </a:pPr>
              <a:r>
                <a:rPr lang="en">
                  <a:solidFill>
                    <a:srgbClr val="FF7452"/>
                  </a:solidFill>
                </a:rPr>
                <a:t>  ii.  Low visibility for non-admin users</a:t>
              </a:r>
              <a:br>
                <a:rPr lang="en">
                  <a:solidFill>
                    <a:srgbClr val="FF7452"/>
                  </a:solidFill>
                </a:rPr>
              </a:br>
              <a:r>
                <a:rPr lang="en">
                  <a:solidFill>
                    <a:srgbClr val="FF7452"/>
                  </a:solidFill>
                </a:rPr>
                <a:t>  </a:t>
              </a:r>
              <a:r>
                <a:rPr lang="en">
                  <a:solidFill>
                    <a:srgbClr val="FF7452"/>
                  </a:solidFill>
                </a:rPr>
                <a:t>iii. </a:t>
              </a:r>
              <a:r>
                <a:rPr lang="en">
                  <a:solidFill>
                    <a:srgbClr val="FF7452"/>
                  </a:solidFill>
                </a:rPr>
                <a:t>Purely static with many external links</a:t>
              </a:r>
              <a:endParaRPr>
                <a:solidFill>
                  <a:srgbClr val="FF7452"/>
                </a:solidFill>
              </a:endParaRPr>
            </a:p>
          </p:txBody>
        </p:sp>
        <p:pic>
          <p:nvPicPr>
            <p:cNvPr id="70" name="Google Shape;70;p14"/>
            <p:cNvPicPr preferRelativeResize="0"/>
            <p:nvPr/>
          </p:nvPicPr>
          <p:blipFill>
            <a:blip r:embed="rId3">
              <a:alphaModFix/>
            </a:blip>
            <a:stretch>
              <a:fillRect/>
            </a:stretch>
          </p:blipFill>
          <p:spPr>
            <a:xfrm>
              <a:off x="559733" y="2177825"/>
              <a:ext cx="4724084" cy="5143501"/>
            </a:xfrm>
            <a:prstGeom prst="rect">
              <a:avLst/>
            </a:prstGeom>
            <a:noFill/>
            <a:ln>
              <a:noFill/>
            </a:ln>
          </p:spPr>
        </p:pic>
        <p:pic>
          <p:nvPicPr>
            <p:cNvPr id="71" name="Google Shape;71;p14"/>
            <p:cNvPicPr preferRelativeResize="0"/>
            <p:nvPr/>
          </p:nvPicPr>
          <p:blipFill>
            <a:blip r:embed="rId4">
              <a:alphaModFix/>
            </a:blip>
            <a:stretch>
              <a:fillRect/>
            </a:stretch>
          </p:blipFill>
          <p:spPr>
            <a:xfrm>
              <a:off x="8" y="3106900"/>
              <a:ext cx="4724084" cy="51435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Major stories</a:t>
            </a:r>
            <a:endParaRPr b="1">
              <a:solidFill>
                <a:schemeClr val="lt1"/>
              </a:solidFill>
            </a:endParaRPr>
          </a:p>
        </p:txBody>
      </p:sp>
      <p:sp>
        <p:nvSpPr>
          <p:cNvPr id="77" name="Google Shape;7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5B52A"/>
              </a:buClr>
              <a:buSzPts val="1800"/>
              <a:buAutoNum type="arabicPeriod"/>
            </a:pPr>
            <a:r>
              <a:rPr lang="en">
                <a:solidFill>
                  <a:srgbClr val="F5B52A"/>
                </a:solidFill>
              </a:rPr>
              <a:t>Support user registration of different parties</a:t>
            </a:r>
            <a:endParaRPr>
              <a:solidFill>
                <a:srgbClr val="F5B52A"/>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Students, volunteers (faculty members), company representatives, and administrators.</a:t>
            </a:r>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81" name="Shape 81"/>
        <p:cNvGrpSpPr/>
        <p:nvPr/>
      </p:nvGrpSpPr>
      <p:grpSpPr>
        <a:xfrm>
          <a:off x="0" y="0"/>
          <a:ext cx="0" cy="0"/>
          <a:chOff x="0" y="0"/>
          <a:chExt cx="0" cy="0"/>
        </a:xfrm>
      </p:grpSpPr>
      <p:cxnSp>
        <p:nvCxnSpPr>
          <p:cNvPr id="82" name="Google Shape;82;p16"/>
          <p:cNvCxnSpPr/>
          <p:nvPr/>
        </p:nvCxnSpPr>
        <p:spPr>
          <a:xfrm flipH="1">
            <a:off x="1228325" y="2809075"/>
            <a:ext cx="600" cy="1125300"/>
          </a:xfrm>
          <a:prstGeom prst="straightConnector1">
            <a:avLst/>
          </a:prstGeom>
          <a:noFill/>
          <a:ln cap="flat" cmpd="sng" w="9525">
            <a:solidFill>
              <a:srgbClr val="F5B52A"/>
            </a:solidFill>
            <a:prstDash val="solid"/>
            <a:round/>
            <a:headEnd len="med" w="med" type="none"/>
            <a:tailEnd len="med" w="med" type="triangle"/>
          </a:ln>
        </p:spPr>
      </p:cxnSp>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Story req. - user access confirmation</a:t>
            </a:r>
            <a:endParaRPr b="1">
              <a:solidFill>
                <a:schemeClr val="lt1"/>
              </a:solidFill>
            </a:endParaRPr>
          </a:p>
        </p:txBody>
      </p:sp>
      <p:sp>
        <p:nvSpPr>
          <p:cNvPr id="84" name="Google Shape;84;p16"/>
          <p:cNvSpPr/>
          <p:nvPr/>
        </p:nvSpPr>
        <p:spPr>
          <a:xfrm>
            <a:off x="2814500" y="1235850"/>
            <a:ext cx="1635300" cy="133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Student</a:t>
            </a:r>
            <a:endParaRPr/>
          </a:p>
          <a:p>
            <a:pPr indent="0" lvl="0" marL="0" rtl="0" algn="ctr">
              <a:spcBef>
                <a:spcPts val="0"/>
              </a:spcBef>
              <a:spcAft>
                <a:spcPts val="0"/>
              </a:spcAft>
              <a:buClr>
                <a:schemeClr val="dk1"/>
              </a:buClr>
              <a:buSzPts val="1100"/>
              <a:buFont typeface="Arial"/>
              <a:buNone/>
            </a:pPr>
            <a:r>
              <a:rPr b="1" lang="en" sz="5000">
                <a:solidFill>
                  <a:srgbClr val="202124"/>
                </a:solidFill>
              </a:rPr>
              <a:t>🤓</a:t>
            </a:r>
            <a:endParaRPr sz="5000"/>
          </a:p>
        </p:txBody>
      </p:sp>
      <p:sp>
        <p:nvSpPr>
          <p:cNvPr id="85" name="Google Shape;85;p16"/>
          <p:cNvSpPr/>
          <p:nvPr/>
        </p:nvSpPr>
        <p:spPr>
          <a:xfrm>
            <a:off x="934825" y="1235850"/>
            <a:ext cx="1635300" cy="133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Company rep.</a:t>
            </a:r>
            <a:endParaRPr/>
          </a:p>
          <a:p>
            <a:pPr indent="0" lvl="0" marL="0" rtl="0" algn="ctr">
              <a:spcBef>
                <a:spcPts val="0"/>
              </a:spcBef>
              <a:spcAft>
                <a:spcPts val="0"/>
              </a:spcAft>
              <a:buNone/>
            </a:pPr>
            <a:r>
              <a:rPr b="1" lang="en" sz="5000">
                <a:solidFill>
                  <a:srgbClr val="202124"/>
                </a:solidFill>
              </a:rPr>
              <a:t>👩‍💼</a:t>
            </a:r>
            <a:endParaRPr sz="5000"/>
          </a:p>
        </p:txBody>
      </p:sp>
      <p:sp>
        <p:nvSpPr>
          <p:cNvPr id="86" name="Google Shape;86;p16"/>
          <p:cNvSpPr/>
          <p:nvPr/>
        </p:nvSpPr>
        <p:spPr>
          <a:xfrm>
            <a:off x="4694175" y="1235850"/>
            <a:ext cx="1635300" cy="133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Volunteer</a:t>
            </a:r>
            <a:r>
              <a:rPr lang="en" sz="5000">
                <a:solidFill>
                  <a:schemeClr val="dk1"/>
                </a:solidFill>
              </a:rPr>
              <a:t>🧑‍🏫</a:t>
            </a:r>
            <a:endParaRPr sz="5000"/>
          </a:p>
        </p:txBody>
      </p:sp>
      <p:sp>
        <p:nvSpPr>
          <p:cNvPr id="87" name="Google Shape;87;p16"/>
          <p:cNvSpPr/>
          <p:nvPr/>
        </p:nvSpPr>
        <p:spPr>
          <a:xfrm>
            <a:off x="6573850" y="1235850"/>
            <a:ext cx="1635300" cy="1335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Admin</a:t>
            </a:r>
            <a:endParaRPr/>
          </a:p>
          <a:p>
            <a:pPr indent="0" lvl="0" marL="0" rtl="0" algn="ctr">
              <a:spcBef>
                <a:spcPts val="0"/>
              </a:spcBef>
              <a:spcAft>
                <a:spcPts val="0"/>
              </a:spcAft>
              <a:buClr>
                <a:schemeClr val="dk1"/>
              </a:buClr>
              <a:buSzPts val="1100"/>
              <a:buFont typeface="Arial"/>
              <a:buNone/>
            </a:pPr>
            <a:r>
              <a:rPr b="1" lang="en" sz="5000">
                <a:solidFill>
                  <a:srgbClr val="202124"/>
                </a:solidFill>
              </a:rPr>
              <a:t>🔑</a:t>
            </a:r>
            <a:endParaRPr sz="5000"/>
          </a:p>
        </p:txBody>
      </p:sp>
      <p:sp>
        <p:nvSpPr>
          <p:cNvPr id="88" name="Google Shape;88;p16"/>
          <p:cNvSpPr txBox="1"/>
          <p:nvPr/>
        </p:nvSpPr>
        <p:spPr>
          <a:xfrm>
            <a:off x="1311850" y="2971525"/>
            <a:ext cx="1185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2"/>
                </a:solidFill>
              </a:rPr>
              <a:t>*@activision.com</a:t>
            </a:r>
            <a:br>
              <a:rPr lang="en" sz="1000">
                <a:solidFill>
                  <a:schemeClr val="lt2"/>
                </a:solidFill>
              </a:rPr>
            </a:br>
            <a:r>
              <a:rPr lang="en" sz="1000">
                <a:solidFill>
                  <a:schemeClr val="lt2"/>
                </a:solidFill>
              </a:rPr>
              <a:t>*@pixar.com</a:t>
            </a:r>
            <a:endParaRPr sz="1000">
              <a:solidFill>
                <a:schemeClr val="lt2"/>
              </a:solidFill>
            </a:endParaRPr>
          </a:p>
          <a:p>
            <a:pPr indent="0" lvl="0" marL="0" rtl="0" algn="ctr">
              <a:spcBef>
                <a:spcPts val="0"/>
              </a:spcBef>
              <a:spcAft>
                <a:spcPts val="0"/>
              </a:spcAft>
              <a:buNone/>
            </a:pPr>
            <a:r>
              <a:rPr lang="en" sz="1000">
                <a:solidFill>
                  <a:schemeClr val="lt2"/>
                </a:solidFill>
              </a:rPr>
              <a:t>o</a:t>
            </a:r>
            <a:r>
              <a:rPr lang="en" sz="1000">
                <a:solidFill>
                  <a:schemeClr val="lt2"/>
                </a:solidFill>
              </a:rPr>
              <a:t>r exact match with DB entries</a:t>
            </a:r>
            <a:endParaRPr sz="1000">
              <a:solidFill>
                <a:schemeClr val="lt2"/>
              </a:solidFill>
            </a:endParaRPr>
          </a:p>
        </p:txBody>
      </p:sp>
      <p:cxnSp>
        <p:nvCxnSpPr>
          <p:cNvPr id="89" name="Google Shape;89;p16"/>
          <p:cNvCxnSpPr/>
          <p:nvPr/>
        </p:nvCxnSpPr>
        <p:spPr>
          <a:xfrm flipH="1">
            <a:off x="3082188" y="2809075"/>
            <a:ext cx="600" cy="1125300"/>
          </a:xfrm>
          <a:prstGeom prst="straightConnector1">
            <a:avLst/>
          </a:prstGeom>
          <a:noFill/>
          <a:ln cap="flat" cmpd="sng" w="9525">
            <a:solidFill>
              <a:srgbClr val="F5B52A"/>
            </a:solidFill>
            <a:prstDash val="solid"/>
            <a:round/>
            <a:headEnd len="med" w="med" type="none"/>
            <a:tailEnd len="med" w="med" type="triangle"/>
          </a:ln>
        </p:spPr>
      </p:cxnSp>
      <p:sp>
        <p:nvSpPr>
          <p:cNvPr id="90" name="Google Shape;90;p16"/>
          <p:cNvSpPr txBox="1"/>
          <p:nvPr/>
        </p:nvSpPr>
        <p:spPr>
          <a:xfrm>
            <a:off x="3082200" y="3048475"/>
            <a:ext cx="1489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2"/>
                </a:solidFill>
              </a:rPr>
              <a:t>*@tamu.</a:t>
            </a:r>
            <a:r>
              <a:rPr lang="en" sz="1000">
                <a:solidFill>
                  <a:schemeClr val="lt2"/>
                </a:solidFill>
              </a:rPr>
              <a:t>edu</a:t>
            </a:r>
            <a:br>
              <a:rPr lang="en" sz="1000">
                <a:solidFill>
                  <a:schemeClr val="lt2"/>
                </a:solidFill>
              </a:rPr>
            </a:br>
            <a:r>
              <a:rPr lang="en" sz="1000">
                <a:solidFill>
                  <a:schemeClr val="lt2"/>
                </a:solidFill>
              </a:rPr>
              <a:t>*@exchange.tamu.</a:t>
            </a:r>
            <a:r>
              <a:rPr lang="en" sz="1000">
                <a:solidFill>
                  <a:schemeClr val="lt2"/>
                </a:solidFill>
              </a:rPr>
              <a:t>edu</a:t>
            </a:r>
            <a:endParaRPr sz="1000">
              <a:solidFill>
                <a:schemeClr val="lt2"/>
              </a:solidFill>
            </a:endParaRPr>
          </a:p>
          <a:p>
            <a:pPr indent="0" lvl="0" marL="0" rtl="0" algn="ctr">
              <a:spcBef>
                <a:spcPts val="0"/>
              </a:spcBef>
              <a:spcAft>
                <a:spcPts val="0"/>
              </a:spcAft>
              <a:buClr>
                <a:schemeClr val="dk1"/>
              </a:buClr>
              <a:buSzPts val="1100"/>
              <a:buFont typeface="Arial"/>
              <a:buNone/>
            </a:pPr>
            <a:r>
              <a:rPr lang="en" sz="1000">
                <a:solidFill>
                  <a:schemeClr val="lt2"/>
                </a:solidFill>
              </a:rPr>
              <a:t>*@arch.tamu.</a:t>
            </a:r>
            <a:r>
              <a:rPr lang="en" sz="1000">
                <a:solidFill>
                  <a:schemeClr val="lt2"/>
                </a:solidFill>
              </a:rPr>
              <a:t>edu</a:t>
            </a:r>
            <a:endParaRPr sz="1000">
              <a:solidFill>
                <a:schemeClr val="lt2"/>
              </a:solidFill>
            </a:endParaRPr>
          </a:p>
        </p:txBody>
      </p:sp>
      <p:cxnSp>
        <p:nvCxnSpPr>
          <p:cNvPr id="91" name="Google Shape;91;p16"/>
          <p:cNvCxnSpPr/>
          <p:nvPr/>
        </p:nvCxnSpPr>
        <p:spPr>
          <a:xfrm flipH="1">
            <a:off x="4990063" y="2809075"/>
            <a:ext cx="600" cy="1125300"/>
          </a:xfrm>
          <a:prstGeom prst="straightConnector1">
            <a:avLst/>
          </a:prstGeom>
          <a:noFill/>
          <a:ln cap="flat" cmpd="sng" w="9525">
            <a:solidFill>
              <a:srgbClr val="F5B52A"/>
            </a:solidFill>
            <a:prstDash val="solid"/>
            <a:round/>
            <a:headEnd len="med" w="med" type="none"/>
            <a:tailEnd len="med" w="med" type="triangle"/>
          </a:ln>
        </p:spPr>
      </p:cxnSp>
      <p:sp>
        <p:nvSpPr>
          <p:cNvPr id="92" name="Google Shape;92;p16"/>
          <p:cNvSpPr txBox="1"/>
          <p:nvPr/>
        </p:nvSpPr>
        <p:spPr>
          <a:xfrm>
            <a:off x="5060738" y="3125425"/>
            <a:ext cx="118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2"/>
                </a:solidFill>
              </a:rPr>
              <a:t>exact match with DB entries</a:t>
            </a:r>
            <a:endParaRPr sz="1000">
              <a:solidFill>
                <a:schemeClr val="lt2"/>
              </a:solidFill>
            </a:endParaRPr>
          </a:p>
        </p:txBody>
      </p:sp>
      <p:cxnSp>
        <p:nvCxnSpPr>
          <p:cNvPr id="93" name="Google Shape;93;p16"/>
          <p:cNvCxnSpPr/>
          <p:nvPr/>
        </p:nvCxnSpPr>
        <p:spPr>
          <a:xfrm flipH="1">
            <a:off x="6831388" y="2809075"/>
            <a:ext cx="600" cy="1125300"/>
          </a:xfrm>
          <a:prstGeom prst="straightConnector1">
            <a:avLst/>
          </a:prstGeom>
          <a:noFill/>
          <a:ln cap="flat" cmpd="sng" w="9525">
            <a:solidFill>
              <a:srgbClr val="F5B52A"/>
            </a:solidFill>
            <a:prstDash val="solid"/>
            <a:round/>
            <a:headEnd len="med" w="med" type="none"/>
            <a:tailEnd len="med" w="med" type="triangle"/>
          </a:ln>
        </p:spPr>
      </p:cxnSp>
      <p:sp>
        <p:nvSpPr>
          <p:cNvPr id="94" name="Google Shape;94;p16"/>
          <p:cNvSpPr txBox="1"/>
          <p:nvPr/>
        </p:nvSpPr>
        <p:spPr>
          <a:xfrm>
            <a:off x="6902063" y="3125425"/>
            <a:ext cx="118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2"/>
                </a:solidFill>
              </a:rPr>
              <a:t>exact match with DB entries</a:t>
            </a:r>
            <a:endParaRPr sz="1000">
              <a:solidFill>
                <a:schemeClr val="lt2"/>
              </a:solidFill>
            </a:endParaRPr>
          </a:p>
        </p:txBody>
      </p:sp>
      <p:sp>
        <p:nvSpPr>
          <p:cNvPr id="95" name="Google Shape;95;p16"/>
          <p:cNvSpPr txBox="1"/>
          <p:nvPr/>
        </p:nvSpPr>
        <p:spPr>
          <a:xfrm>
            <a:off x="2361000" y="4260650"/>
            <a:ext cx="4422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F5B52A"/>
                </a:solidFill>
              </a:rPr>
              <a:t>S</a:t>
            </a:r>
            <a:r>
              <a:rPr lang="en" sz="2600">
                <a:solidFill>
                  <a:srgbClr val="F5B52A"/>
                </a:solidFill>
              </a:rPr>
              <a:t>uccessful registration!</a:t>
            </a:r>
            <a:br>
              <a:rPr lang="en" sz="2600">
                <a:solidFill>
                  <a:srgbClr val="F5B52A"/>
                </a:solidFill>
              </a:rPr>
            </a:br>
            <a:r>
              <a:rPr lang="en">
                <a:solidFill>
                  <a:srgbClr val="FF7452"/>
                </a:solidFill>
              </a:rPr>
              <a:t>– but failure otherwise</a:t>
            </a:r>
            <a:endParaRPr>
              <a:solidFill>
                <a:srgbClr val="FF745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Major stories</a:t>
            </a:r>
            <a:endParaRPr b="1">
              <a:solidFill>
                <a:schemeClr val="lt1"/>
              </a:solidFill>
            </a:endParaRPr>
          </a:p>
        </p:txBody>
      </p:sp>
      <p:sp>
        <p:nvSpPr>
          <p:cNvPr id="101" name="Google Shape;10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5B52A"/>
              </a:buClr>
              <a:buSzPts val="1800"/>
              <a:buAutoNum type="arabicPeriod"/>
            </a:pPr>
            <a:r>
              <a:rPr lang="en">
                <a:solidFill>
                  <a:srgbClr val="F5B52A"/>
                </a:solidFill>
              </a:rPr>
              <a:t>Support user registration of different parties</a:t>
            </a:r>
            <a:endParaRPr>
              <a:solidFill>
                <a:srgbClr val="F5B52A"/>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Students, volunteers (faculty members), company representatives, and administrators.</a:t>
            </a:r>
            <a:endParaRPr sz="1183">
              <a:solidFill>
                <a:schemeClr val="lt2"/>
              </a:solidFill>
            </a:endParaRPr>
          </a:p>
          <a:p>
            <a:pPr indent="-342900" lvl="0" marL="457200" rtl="0" algn="l">
              <a:spcBef>
                <a:spcPts val="0"/>
              </a:spcBef>
              <a:spcAft>
                <a:spcPts val="0"/>
              </a:spcAft>
              <a:buClr>
                <a:srgbClr val="F5B52A"/>
              </a:buClr>
              <a:buSzPts val="1800"/>
              <a:buAutoNum type="arabicPeriod"/>
            </a:pPr>
            <a:r>
              <a:rPr lang="en">
                <a:solidFill>
                  <a:srgbClr val="F5B52A"/>
                </a:solidFill>
              </a:rPr>
              <a:t>Users can sign up to fair events and view information</a:t>
            </a:r>
            <a:endParaRPr>
              <a:solidFill>
                <a:srgbClr val="F5B52A"/>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Event time and registration time can be managed</a:t>
            </a:r>
            <a:endParaRPr sz="1183">
              <a:solidFill>
                <a:schemeClr val="lt2"/>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Registered users can v</a:t>
            </a:r>
            <a:r>
              <a:rPr lang="en" sz="1183">
                <a:solidFill>
                  <a:schemeClr val="lt2"/>
                </a:solidFill>
              </a:rPr>
              <a:t>iew timesheet containing event activities (scheduled meetings, industry booths)</a:t>
            </a:r>
            <a:endParaRPr sz="1183">
              <a:solidFill>
                <a:schemeClr val="lt2"/>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Students can view attending {users, companies}’s information</a:t>
            </a:r>
            <a:endParaRPr sz="1183">
              <a:solidFill>
                <a:schemeClr val="lt2"/>
              </a:solidFill>
            </a:endParaRPr>
          </a:p>
          <a:p>
            <a:pPr indent="0" lvl="0" marL="0" rtl="0" algn="l">
              <a:spcBef>
                <a:spcPts val="1200"/>
              </a:spcBef>
              <a:spcAft>
                <a:spcPts val="1200"/>
              </a:spcAft>
              <a:buNone/>
            </a:pPr>
            <a:r>
              <a:t/>
            </a:r>
            <a:endParaRPr sz="1183">
              <a:solidFill>
                <a:srgbClr val="B7B7B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Story req. - event registration</a:t>
            </a:r>
            <a:endParaRPr b="1">
              <a:solidFill>
                <a:schemeClr val="lt1"/>
              </a:solidFill>
            </a:endParaRPr>
          </a:p>
          <a:p>
            <a:pPr indent="0" lvl="0" marL="0" rtl="0" algn="l">
              <a:spcBef>
                <a:spcPts val="0"/>
              </a:spcBef>
              <a:spcAft>
                <a:spcPts val="0"/>
              </a:spcAft>
              <a:buNone/>
            </a:pPr>
            <a:r>
              <a:t/>
            </a:r>
            <a:endParaRPr/>
          </a:p>
        </p:txBody>
      </p:sp>
      <p:sp>
        <p:nvSpPr>
          <p:cNvPr id="107" name="Google Shape;107;p18"/>
          <p:cNvSpPr/>
          <p:nvPr/>
        </p:nvSpPr>
        <p:spPr>
          <a:xfrm>
            <a:off x="1224925" y="3553250"/>
            <a:ext cx="1377600" cy="1136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Student</a:t>
            </a:r>
            <a:endParaRPr sz="1200"/>
          </a:p>
          <a:p>
            <a:pPr indent="0" lvl="0" marL="0" rtl="0" algn="ctr">
              <a:spcBef>
                <a:spcPts val="0"/>
              </a:spcBef>
              <a:spcAft>
                <a:spcPts val="0"/>
              </a:spcAft>
              <a:buNone/>
            </a:pPr>
            <a:r>
              <a:rPr b="1" lang="en" sz="4800">
                <a:solidFill>
                  <a:srgbClr val="202124"/>
                </a:solidFill>
              </a:rPr>
              <a:t>🤓</a:t>
            </a:r>
            <a:endParaRPr sz="4800"/>
          </a:p>
        </p:txBody>
      </p:sp>
      <p:sp>
        <p:nvSpPr>
          <p:cNvPr id="108" name="Google Shape;108;p18"/>
          <p:cNvSpPr/>
          <p:nvPr/>
        </p:nvSpPr>
        <p:spPr>
          <a:xfrm>
            <a:off x="1224925" y="1105300"/>
            <a:ext cx="1377600" cy="1136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Company rep.</a:t>
            </a:r>
            <a:endParaRPr sz="1200"/>
          </a:p>
          <a:p>
            <a:pPr indent="0" lvl="0" marL="0" rtl="0" algn="ctr">
              <a:spcBef>
                <a:spcPts val="0"/>
              </a:spcBef>
              <a:spcAft>
                <a:spcPts val="0"/>
              </a:spcAft>
              <a:buNone/>
            </a:pPr>
            <a:r>
              <a:rPr b="1" lang="en" sz="4800">
                <a:solidFill>
                  <a:srgbClr val="202124"/>
                </a:solidFill>
              </a:rPr>
              <a:t>👩‍💼</a:t>
            </a:r>
            <a:endParaRPr sz="4800"/>
          </a:p>
        </p:txBody>
      </p:sp>
      <p:sp>
        <p:nvSpPr>
          <p:cNvPr id="109" name="Google Shape;109;p18"/>
          <p:cNvSpPr/>
          <p:nvPr/>
        </p:nvSpPr>
        <p:spPr>
          <a:xfrm>
            <a:off x="1224925" y="2329275"/>
            <a:ext cx="1377600" cy="1136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Volunteer</a:t>
            </a:r>
            <a:r>
              <a:rPr lang="en" sz="4800">
                <a:solidFill>
                  <a:schemeClr val="dk1"/>
                </a:solidFill>
              </a:rPr>
              <a:t>🧑‍🏫</a:t>
            </a:r>
            <a:endParaRPr sz="4800"/>
          </a:p>
        </p:txBody>
      </p:sp>
      <p:sp>
        <p:nvSpPr>
          <p:cNvPr id="110" name="Google Shape;110;p18"/>
          <p:cNvSpPr/>
          <p:nvPr/>
        </p:nvSpPr>
        <p:spPr>
          <a:xfrm>
            <a:off x="5368900" y="1569375"/>
            <a:ext cx="2691900" cy="2656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VIF event</a:t>
            </a:r>
            <a:endParaRPr sz="1200">
              <a:solidFill>
                <a:schemeClr val="dk1"/>
              </a:solidFill>
            </a:endParaRPr>
          </a:p>
          <a:p>
            <a:pPr indent="0" lvl="0" marL="0" rtl="0" algn="ctr">
              <a:spcBef>
                <a:spcPts val="0"/>
              </a:spcBef>
              <a:spcAft>
                <a:spcPts val="0"/>
              </a:spcAft>
              <a:buNone/>
            </a:pPr>
            <a:r>
              <a:rPr lang="en" sz="12000">
                <a:solidFill>
                  <a:schemeClr val="dk1"/>
                </a:solidFill>
              </a:rPr>
              <a:t>🎪</a:t>
            </a:r>
            <a:endParaRPr sz="12000">
              <a:solidFill>
                <a:schemeClr val="dk1"/>
              </a:solidFill>
            </a:endParaRPr>
          </a:p>
        </p:txBody>
      </p:sp>
      <p:cxnSp>
        <p:nvCxnSpPr>
          <p:cNvPr id="111" name="Google Shape;111;p18"/>
          <p:cNvCxnSpPr>
            <a:stCxn id="112" idx="1"/>
          </p:cNvCxnSpPr>
          <p:nvPr/>
        </p:nvCxnSpPr>
        <p:spPr>
          <a:xfrm>
            <a:off x="2917100" y="4192679"/>
            <a:ext cx="2088300" cy="14100"/>
          </a:xfrm>
          <a:prstGeom prst="straightConnector1">
            <a:avLst/>
          </a:prstGeom>
          <a:noFill/>
          <a:ln cap="flat" cmpd="sng" w="19050">
            <a:solidFill>
              <a:srgbClr val="4A86E8"/>
            </a:solidFill>
            <a:prstDash val="solid"/>
            <a:round/>
            <a:headEnd len="med" w="med" type="none"/>
            <a:tailEnd len="med" w="med" type="triangle"/>
          </a:ln>
        </p:spPr>
      </p:cxnSp>
      <p:grpSp>
        <p:nvGrpSpPr>
          <p:cNvPr id="113" name="Google Shape;113;p18"/>
          <p:cNvGrpSpPr/>
          <p:nvPr/>
        </p:nvGrpSpPr>
        <p:grpSpPr>
          <a:xfrm>
            <a:off x="2756000" y="1205275"/>
            <a:ext cx="2364500" cy="3480000"/>
            <a:chOff x="2756000" y="1205275"/>
            <a:chExt cx="2364500" cy="3480000"/>
          </a:xfrm>
        </p:grpSpPr>
        <p:sp>
          <p:nvSpPr>
            <p:cNvPr id="112" name="Google Shape;112;p18"/>
            <p:cNvSpPr/>
            <p:nvPr/>
          </p:nvSpPr>
          <p:spPr>
            <a:xfrm>
              <a:off x="2756000" y="1205275"/>
              <a:ext cx="161100" cy="3316500"/>
            </a:xfrm>
            <a:prstGeom prst="rightBrace">
              <a:avLst>
                <a:gd fmla="val 50000" name="adj1"/>
                <a:gd fmla="val 90077" name="adj2"/>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txBox="1"/>
            <p:nvPr/>
          </p:nvSpPr>
          <p:spPr>
            <a:xfrm>
              <a:off x="3285100" y="4192675"/>
              <a:ext cx="183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rPr>
                <a:t>Register</a:t>
              </a:r>
              <a:br>
                <a:rPr lang="en" sz="1000">
                  <a:solidFill>
                    <a:schemeClr val="lt2"/>
                  </a:solidFill>
                </a:rPr>
              </a:br>
              <a:r>
                <a:rPr i="1" lang="en" sz="1000">
                  <a:solidFill>
                    <a:schemeClr val="lt2"/>
                  </a:solidFill>
                </a:rPr>
                <a:t>– within registration timespan</a:t>
              </a:r>
              <a:endParaRPr i="1" sz="1000">
                <a:solidFill>
                  <a:schemeClr val="lt2"/>
                </a:solidFill>
              </a:endParaRPr>
            </a:p>
          </p:txBody>
        </p:sp>
      </p:grpSp>
      <p:grpSp>
        <p:nvGrpSpPr>
          <p:cNvPr id="115" name="Google Shape;115;p18"/>
          <p:cNvGrpSpPr/>
          <p:nvPr/>
        </p:nvGrpSpPr>
        <p:grpSpPr>
          <a:xfrm>
            <a:off x="3070575" y="1351125"/>
            <a:ext cx="2145625" cy="2135825"/>
            <a:chOff x="3070575" y="1351125"/>
            <a:chExt cx="2145625" cy="2135825"/>
          </a:xfrm>
        </p:grpSpPr>
        <p:sp>
          <p:nvSpPr>
            <p:cNvPr id="116" name="Google Shape;116;p18"/>
            <p:cNvSpPr txBox="1"/>
            <p:nvPr/>
          </p:nvSpPr>
          <p:spPr>
            <a:xfrm>
              <a:off x="3285100" y="2840450"/>
              <a:ext cx="193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rPr>
                <a:t>Provide availabilities</a:t>
              </a:r>
              <a:br>
                <a:rPr lang="en" sz="1000">
                  <a:solidFill>
                    <a:schemeClr val="lt2"/>
                  </a:solidFill>
                </a:rPr>
              </a:br>
              <a:r>
                <a:rPr lang="en" sz="1000">
                  <a:solidFill>
                    <a:schemeClr val="lt2"/>
                  </a:solidFill>
                </a:rPr>
                <a:t>to meet w/ students</a:t>
              </a:r>
              <a:br>
                <a:rPr lang="en" sz="1000">
                  <a:solidFill>
                    <a:schemeClr val="lt2"/>
                  </a:solidFill>
                </a:rPr>
              </a:br>
              <a:r>
                <a:rPr lang="en" sz="1000">
                  <a:solidFill>
                    <a:schemeClr val="lt2"/>
                  </a:solidFill>
                </a:rPr>
                <a:t>Open industry booth (rep)</a:t>
              </a:r>
              <a:endParaRPr i="1" sz="1000">
                <a:solidFill>
                  <a:schemeClr val="lt2"/>
                </a:solidFill>
              </a:endParaRPr>
            </a:p>
          </p:txBody>
        </p:sp>
        <p:sp>
          <p:nvSpPr>
            <p:cNvPr id="117" name="Google Shape;117;p18"/>
            <p:cNvSpPr/>
            <p:nvPr/>
          </p:nvSpPr>
          <p:spPr>
            <a:xfrm>
              <a:off x="3070575" y="1351125"/>
              <a:ext cx="161100" cy="1907400"/>
            </a:xfrm>
            <a:prstGeom prst="rightBrace">
              <a:avLst>
                <a:gd fmla="val 50000" name="adj1"/>
                <a:gd fmla="val 78081" name="adj2"/>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8"/>
            <p:cNvCxnSpPr>
              <a:stCxn id="117" idx="1"/>
            </p:cNvCxnSpPr>
            <p:nvPr/>
          </p:nvCxnSpPr>
          <p:spPr>
            <a:xfrm>
              <a:off x="3231675" y="2840442"/>
              <a:ext cx="1766100" cy="0"/>
            </a:xfrm>
            <a:prstGeom prst="straightConnector1">
              <a:avLst/>
            </a:prstGeom>
            <a:noFill/>
            <a:ln cap="flat" cmpd="sng" w="19050">
              <a:solidFill>
                <a:srgbClr val="93C47D"/>
              </a:solidFill>
              <a:prstDash val="solid"/>
              <a:round/>
              <a:headEnd len="med" w="med" type="none"/>
              <a:tailEnd len="med" w="med" type="triangle"/>
            </a:ln>
          </p:spPr>
        </p:cxnSp>
      </p:grpSp>
      <p:grpSp>
        <p:nvGrpSpPr>
          <p:cNvPr id="119" name="Google Shape;119;p18"/>
          <p:cNvGrpSpPr/>
          <p:nvPr/>
        </p:nvGrpSpPr>
        <p:grpSpPr>
          <a:xfrm>
            <a:off x="3285600" y="1288150"/>
            <a:ext cx="2302200" cy="585000"/>
            <a:chOff x="3285600" y="1288150"/>
            <a:chExt cx="2302200" cy="585000"/>
          </a:xfrm>
        </p:grpSpPr>
        <p:sp>
          <p:nvSpPr>
            <p:cNvPr id="120" name="Google Shape;120;p18"/>
            <p:cNvSpPr txBox="1"/>
            <p:nvPr/>
          </p:nvSpPr>
          <p:spPr>
            <a:xfrm>
              <a:off x="3285600" y="1288150"/>
              <a:ext cx="2302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rPr>
                <a:t>View event information</a:t>
              </a:r>
              <a:endParaRPr sz="1000">
                <a:solidFill>
                  <a:schemeClr val="lt2"/>
                </a:solidFill>
              </a:endParaRPr>
            </a:p>
            <a:p>
              <a:pPr indent="0" lvl="0" marL="0" rtl="0" algn="l">
                <a:spcBef>
                  <a:spcPts val="0"/>
                </a:spcBef>
                <a:spcAft>
                  <a:spcPts val="0"/>
                </a:spcAft>
                <a:buNone/>
              </a:pPr>
              <a:r>
                <a:rPr lang="en" sz="800">
                  <a:solidFill>
                    <a:schemeClr val="lt2"/>
                  </a:solidFill>
                </a:rPr>
                <a:t>  Users/companies attending</a:t>
              </a:r>
              <a:endParaRPr sz="800">
                <a:solidFill>
                  <a:schemeClr val="lt2"/>
                </a:solidFill>
              </a:endParaRPr>
            </a:p>
            <a:p>
              <a:pPr indent="0" lvl="0" marL="0" rtl="0" algn="l">
                <a:spcBef>
                  <a:spcPts val="0"/>
                </a:spcBef>
                <a:spcAft>
                  <a:spcPts val="0"/>
                </a:spcAft>
                <a:buNone/>
              </a:pPr>
              <a:r>
                <a:rPr lang="en" sz="800">
                  <a:solidFill>
                    <a:schemeClr val="lt2"/>
                  </a:solidFill>
                </a:rPr>
                <a:t>  Event timesheet (meetings, industry booths)</a:t>
              </a:r>
              <a:endParaRPr sz="800">
                <a:solidFill>
                  <a:schemeClr val="lt2"/>
                </a:solidFill>
              </a:endParaRPr>
            </a:p>
          </p:txBody>
        </p:sp>
        <p:cxnSp>
          <p:nvCxnSpPr>
            <p:cNvPr id="121" name="Google Shape;121;p18"/>
            <p:cNvCxnSpPr/>
            <p:nvPr/>
          </p:nvCxnSpPr>
          <p:spPr>
            <a:xfrm rot="10800000">
              <a:off x="3285600" y="1873150"/>
              <a:ext cx="1727400" cy="0"/>
            </a:xfrm>
            <a:prstGeom prst="straightConnector1">
              <a:avLst/>
            </a:prstGeom>
            <a:noFill/>
            <a:ln cap="flat" cmpd="sng" w="19050">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Major stories</a:t>
            </a:r>
            <a:endParaRPr b="1">
              <a:solidFill>
                <a:schemeClr val="lt1"/>
              </a:solidFill>
            </a:endParaRPr>
          </a:p>
        </p:txBody>
      </p:sp>
      <p:sp>
        <p:nvSpPr>
          <p:cNvPr id="127" name="Google Shape;12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5B52A"/>
              </a:buClr>
              <a:buSzPts val="1800"/>
              <a:buAutoNum type="arabicPeriod"/>
            </a:pPr>
            <a:r>
              <a:rPr lang="en">
                <a:solidFill>
                  <a:srgbClr val="F5B52A"/>
                </a:solidFill>
              </a:rPr>
              <a:t>Support user registration of different parties</a:t>
            </a:r>
            <a:endParaRPr>
              <a:solidFill>
                <a:srgbClr val="F5B52A"/>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Students, volunteers (faculty members), company representatives, and administrators.</a:t>
            </a:r>
            <a:endParaRPr sz="1183">
              <a:solidFill>
                <a:schemeClr val="lt2"/>
              </a:solidFill>
            </a:endParaRPr>
          </a:p>
          <a:p>
            <a:pPr indent="-342900" lvl="0" marL="457200" rtl="0" algn="l">
              <a:spcBef>
                <a:spcPts val="0"/>
              </a:spcBef>
              <a:spcAft>
                <a:spcPts val="0"/>
              </a:spcAft>
              <a:buClr>
                <a:srgbClr val="F5B52A"/>
              </a:buClr>
              <a:buSzPts val="1800"/>
              <a:buAutoNum type="arabicPeriod"/>
            </a:pPr>
            <a:r>
              <a:rPr lang="en">
                <a:solidFill>
                  <a:srgbClr val="F5B52A"/>
                </a:solidFill>
              </a:rPr>
              <a:t>Users can sign up to fair events and view information</a:t>
            </a:r>
            <a:endParaRPr>
              <a:solidFill>
                <a:srgbClr val="F5B52A"/>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Event time and registration time can be managed</a:t>
            </a:r>
            <a:endParaRPr sz="1183">
              <a:solidFill>
                <a:schemeClr val="lt2"/>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Registered users can view timesheet containing event activities (scheduled meetings, industry booths)</a:t>
            </a:r>
            <a:endParaRPr sz="1183">
              <a:solidFill>
                <a:schemeClr val="lt2"/>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Students can view attending {users, companies}’s information</a:t>
            </a:r>
            <a:endParaRPr sz="1183">
              <a:solidFill>
                <a:schemeClr val="lt2"/>
              </a:solidFill>
            </a:endParaRPr>
          </a:p>
          <a:p>
            <a:pPr indent="-342900" lvl="0" marL="457200" rtl="0" algn="l">
              <a:spcBef>
                <a:spcPts val="0"/>
              </a:spcBef>
              <a:spcAft>
                <a:spcPts val="0"/>
              </a:spcAft>
              <a:buClr>
                <a:srgbClr val="F5B52A"/>
              </a:buClr>
              <a:buSzPts val="1800"/>
              <a:buAutoNum type="arabicPeriod"/>
            </a:pPr>
            <a:r>
              <a:rPr lang="en">
                <a:solidFill>
                  <a:srgbClr val="F5B52A"/>
                </a:solidFill>
              </a:rPr>
              <a:t>Administrators should be able to view user availability and match students to {volunteers, company representatives}</a:t>
            </a:r>
            <a:endParaRPr>
              <a:solidFill>
                <a:srgbClr val="F5B52A"/>
              </a:solidFill>
            </a:endParaRPr>
          </a:p>
          <a:p>
            <a:pPr indent="-303770" lvl="1" marL="914400" rtl="0" algn="l">
              <a:spcBef>
                <a:spcPts val="0"/>
              </a:spcBef>
              <a:spcAft>
                <a:spcPts val="0"/>
              </a:spcAft>
              <a:buClr>
                <a:schemeClr val="lt2"/>
              </a:buClr>
              <a:buSzPts val="1184"/>
              <a:buAutoNum type="alphaLcPeriod"/>
            </a:pPr>
            <a:r>
              <a:rPr lang="en" sz="1183">
                <a:solidFill>
                  <a:schemeClr val="lt2"/>
                </a:solidFill>
              </a:rPr>
              <a:t>Users can upload/edit/delete their availabilities</a:t>
            </a:r>
            <a:r>
              <a:rPr lang="en" sz="1183">
                <a:solidFill>
                  <a:schemeClr val="lt2"/>
                </a:solidFill>
              </a:rPr>
              <a:t>.</a:t>
            </a:r>
            <a:endParaRPr sz="1183">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31" name="Shape 131"/>
        <p:cNvGrpSpPr/>
        <p:nvPr/>
      </p:nvGrpSpPr>
      <p:grpSpPr>
        <a:xfrm>
          <a:off x="0" y="0"/>
          <a:ext cx="0" cy="0"/>
          <a:chOff x="0" y="0"/>
          <a:chExt cx="0" cy="0"/>
        </a:xfrm>
      </p:grpSpPr>
      <p:sp>
        <p:nvSpPr>
          <p:cNvPr id="132" name="Google Shape;132;p20"/>
          <p:cNvSpPr/>
          <p:nvPr/>
        </p:nvSpPr>
        <p:spPr>
          <a:xfrm>
            <a:off x="328950" y="1152625"/>
            <a:ext cx="8486100" cy="3459000"/>
          </a:xfrm>
          <a:prstGeom prst="roundRect">
            <a:avLst>
              <a:gd fmla="val 6826" name="adj"/>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VIF event </a:t>
            </a:r>
            <a:r>
              <a:rPr lang="en" sz="1700">
                <a:solidFill>
                  <a:schemeClr val="dk1"/>
                </a:solidFill>
              </a:rPr>
              <a:t>🎪</a:t>
            </a:r>
            <a:endParaRPr sz="1700">
              <a:solidFill>
                <a:schemeClr val="dk1"/>
              </a:solidFill>
            </a:endParaRPr>
          </a:p>
        </p:txBody>
      </p:sp>
      <p:sp>
        <p:nvSpPr>
          <p:cNvPr id="133" name="Google Shape;13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lt1"/>
                </a:solidFill>
              </a:rPr>
              <a:t>Story req. - students matching</a:t>
            </a:r>
            <a:endParaRPr b="1">
              <a:solidFill>
                <a:schemeClr val="lt1"/>
              </a:solidFill>
            </a:endParaRPr>
          </a:p>
          <a:p>
            <a:pPr indent="0" lvl="0" marL="0" rtl="0" algn="l">
              <a:spcBef>
                <a:spcPts val="0"/>
              </a:spcBef>
              <a:spcAft>
                <a:spcPts val="0"/>
              </a:spcAft>
              <a:buNone/>
            </a:pPr>
            <a:r>
              <a:t/>
            </a:r>
            <a:endParaRPr/>
          </a:p>
        </p:txBody>
      </p:sp>
      <p:sp>
        <p:nvSpPr>
          <p:cNvPr id="134" name="Google Shape;134;p20"/>
          <p:cNvSpPr/>
          <p:nvPr/>
        </p:nvSpPr>
        <p:spPr>
          <a:xfrm>
            <a:off x="847875" y="3102475"/>
            <a:ext cx="1377600" cy="1136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Student</a:t>
            </a:r>
            <a:endParaRPr sz="1000"/>
          </a:p>
          <a:p>
            <a:pPr indent="0" lvl="0" marL="0" rtl="0" algn="ctr">
              <a:spcBef>
                <a:spcPts val="0"/>
              </a:spcBef>
              <a:spcAft>
                <a:spcPts val="0"/>
              </a:spcAft>
              <a:buNone/>
            </a:pPr>
            <a:r>
              <a:rPr b="1" lang="en" sz="4200">
                <a:solidFill>
                  <a:srgbClr val="202124"/>
                </a:solidFill>
              </a:rPr>
              <a:t>🤓</a:t>
            </a:r>
            <a:br>
              <a:rPr b="1" lang="en" sz="4200">
                <a:solidFill>
                  <a:srgbClr val="202124"/>
                </a:solidFill>
              </a:rPr>
            </a:br>
            <a:r>
              <a:rPr i="1" lang="en" sz="1000">
                <a:solidFill>
                  <a:schemeClr val="dk1"/>
                </a:solidFill>
              </a:rPr>
              <a:t>Interests:  </a:t>
            </a:r>
            <a:r>
              <a:rPr lang="en" sz="1000">
                <a:solidFill>
                  <a:schemeClr val="dk1"/>
                </a:solidFill>
              </a:rPr>
              <a:t>🎭🎬🎤</a:t>
            </a:r>
            <a:endParaRPr i="1" sz="1000">
              <a:solidFill>
                <a:schemeClr val="dk1"/>
              </a:solidFill>
            </a:endParaRPr>
          </a:p>
        </p:txBody>
      </p:sp>
      <p:sp>
        <p:nvSpPr>
          <p:cNvPr id="135" name="Google Shape;135;p20"/>
          <p:cNvSpPr/>
          <p:nvPr/>
        </p:nvSpPr>
        <p:spPr>
          <a:xfrm>
            <a:off x="6828175" y="1525375"/>
            <a:ext cx="1377600" cy="1136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Company rep.</a:t>
            </a:r>
            <a:endParaRPr sz="1000"/>
          </a:p>
          <a:p>
            <a:pPr indent="0" lvl="0" marL="0" rtl="0" algn="ctr">
              <a:spcBef>
                <a:spcPts val="0"/>
              </a:spcBef>
              <a:spcAft>
                <a:spcPts val="0"/>
              </a:spcAft>
              <a:buNone/>
            </a:pPr>
            <a:r>
              <a:rPr b="1" lang="en" sz="4200">
                <a:solidFill>
                  <a:srgbClr val="202124"/>
                </a:solidFill>
              </a:rPr>
              <a:t>👩‍💼</a:t>
            </a:r>
            <a:br>
              <a:rPr b="1" lang="en" sz="4200">
                <a:solidFill>
                  <a:srgbClr val="202124"/>
                </a:solidFill>
              </a:rPr>
            </a:br>
            <a:r>
              <a:rPr i="1" lang="en" sz="1000">
                <a:solidFill>
                  <a:schemeClr val="dk1"/>
                </a:solidFill>
              </a:rPr>
              <a:t>Hiring for: </a:t>
            </a:r>
            <a:r>
              <a:rPr lang="en" sz="1000">
                <a:solidFill>
                  <a:schemeClr val="dk1"/>
                </a:solidFill>
              </a:rPr>
              <a:t>🎨🎭🎬</a:t>
            </a:r>
            <a:endParaRPr sz="1000"/>
          </a:p>
        </p:txBody>
      </p:sp>
      <p:sp>
        <p:nvSpPr>
          <p:cNvPr id="136" name="Google Shape;136;p20"/>
          <p:cNvSpPr/>
          <p:nvPr/>
        </p:nvSpPr>
        <p:spPr>
          <a:xfrm>
            <a:off x="6828175" y="3102475"/>
            <a:ext cx="1377600" cy="1136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Volunteer</a:t>
            </a:r>
            <a:br>
              <a:rPr lang="en" sz="600"/>
            </a:br>
            <a:r>
              <a:rPr lang="en" sz="4200">
                <a:solidFill>
                  <a:schemeClr val="dk1"/>
                </a:solidFill>
              </a:rPr>
              <a:t>🧑‍🏫</a:t>
            </a:r>
            <a:br>
              <a:rPr lang="en" sz="4200">
                <a:solidFill>
                  <a:schemeClr val="dk1"/>
                </a:solidFill>
              </a:rPr>
            </a:br>
            <a:r>
              <a:rPr i="1" lang="en" sz="1000">
                <a:solidFill>
                  <a:schemeClr val="dk1"/>
                </a:solidFill>
              </a:rPr>
              <a:t>Focuses: </a:t>
            </a:r>
            <a:r>
              <a:rPr lang="en" sz="1000">
                <a:solidFill>
                  <a:schemeClr val="dk1"/>
                </a:solidFill>
              </a:rPr>
              <a:t>🎬🎤🎧</a:t>
            </a:r>
            <a:endParaRPr sz="1000"/>
          </a:p>
        </p:txBody>
      </p:sp>
      <p:sp>
        <p:nvSpPr>
          <p:cNvPr id="137" name="Google Shape;137;p20"/>
          <p:cNvSpPr/>
          <p:nvPr/>
        </p:nvSpPr>
        <p:spPr>
          <a:xfrm>
            <a:off x="2010425" y="1435350"/>
            <a:ext cx="1377600" cy="1136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Admin</a:t>
            </a:r>
            <a:endParaRPr sz="1000"/>
          </a:p>
          <a:p>
            <a:pPr indent="0" lvl="0" marL="0" rtl="0" algn="ctr">
              <a:spcBef>
                <a:spcPts val="0"/>
              </a:spcBef>
              <a:spcAft>
                <a:spcPts val="0"/>
              </a:spcAft>
              <a:buNone/>
            </a:pPr>
            <a:r>
              <a:rPr lang="en" sz="4200"/>
              <a:t>👀</a:t>
            </a:r>
            <a:endParaRPr sz="4200"/>
          </a:p>
        </p:txBody>
      </p:sp>
      <p:grpSp>
        <p:nvGrpSpPr>
          <p:cNvPr id="138" name="Google Shape;138;p20"/>
          <p:cNvGrpSpPr/>
          <p:nvPr/>
        </p:nvGrpSpPr>
        <p:grpSpPr>
          <a:xfrm>
            <a:off x="2225375" y="1755025"/>
            <a:ext cx="4392000" cy="1846550"/>
            <a:chOff x="2225375" y="1755025"/>
            <a:chExt cx="4392000" cy="1846550"/>
          </a:xfrm>
        </p:grpSpPr>
        <p:sp>
          <p:nvSpPr>
            <p:cNvPr id="139" name="Google Shape;139;p20"/>
            <p:cNvSpPr txBox="1"/>
            <p:nvPr/>
          </p:nvSpPr>
          <p:spPr>
            <a:xfrm>
              <a:off x="5650175" y="1755025"/>
              <a:ext cx="96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Available</a:t>
              </a:r>
              <a:r>
                <a:rPr i="1" lang="en" sz="800"/>
                <a:t> on…</a:t>
              </a:r>
              <a:endParaRPr i="1" sz="800"/>
            </a:p>
            <a:p>
              <a:pPr indent="0" lvl="0" marL="0" rtl="0" algn="l">
                <a:spcBef>
                  <a:spcPts val="0"/>
                </a:spcBef>
                <a:spcAft>
                  <a:spcPts val="0"/>
                </a:spcAft>
                <a:buNone/>
              </a:pPr>
              <a:r>
                <a:rPr lang="en" sz="800"/>
                <a:t>i.</a:t>
              </a:r>
              <a:r>
                <a:rPr lang="en" sz="800"/>
                <a:t>   9:00-9:20 AM</a:t>
              </a:r>
              <a:endParaRPr sz="800"/>
            </a:p>
            <a:p>
              <a:pPr indent="0" lvl="0" marL="0" rtl="0" algn="l">
                <a:spcBef>
                  <a:spcPts val="0"/>
                </a:spcBef>
                <a:spcAft>
                  <a:spcPts val="0"/>
                </a:spcAft>
                <a:buNone/>
              </a:pPr>
              <a:r>
                <a:rPr lang="en" sz="800">
                  <a:solidFill>
                    <a:schemeClr val="dk1"/>
                  </a:solidFill>
                </a:rPr>
                <a:t>ii.  </a:t>
              </a:r>
              <a:r>
                <a:rPr lang="en" sz="800">
                  <a:solidFill>
                    <a:schemeClr val="dk1"/>
                  </a:solidFill>
                </a:rPr>
                <a:t>9:30-9:50 AM</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u="sng">
                  <a:solidFill>
                    <a:schemeClr val="dk1"/>
                  </a:solidFill>
                </a:rPr>
                <a:t>iii. 1:00-1:20 PM</a:t>
              </a:r>
              <a:endParaRPr sz="800" u="sng">
                <a:solidFill>
                  <a:schemeClr val="dk1"/>
                </a:solidFill>
              </a:endParaRPr>
            </a:p>
          </p:txBody>
        </p:sp>
        <p:cxnSp>
          <p:nvCxnSpPr>
            <p:cNvPr id="140" name="Google Shape;140;p20"/>
            <p:cNvCxnSpPr/>
            <p:nvPr/>
          </p:nvCxnSpPr>
          <p:spPr>
            <a:xfrm flipH="1" rot="10800000">
              <a:off x="2225375" y="2287575"/>
              <a:ext cx="3455400" cy="1314000"/>
            </a:xfrm>
            <a:prstGeom prst="curvedConnector3">
              <a:avLst>
                <a:gd fmla="val 50000" name="adj1"/>
              </a:avLst>
            </a:prstGeom>
            <a:noFill/>
            <a:ln cap="flat" cmpd="sng" w="9525">
              <a:solidFill>
                <a:schemeClr val="accent1"/>
              </a:solidFill>
              <a:prstDash val="solid"/>
              <a:round/>
              <a:headEnd len="med" w="med" type="none"/>
              <a:tailEnd len="med" w="med" type="stealth"/>
            </a:ln>
          </p:spPr>
        </p:cxnSp>
        <p:sp>
          <p:nvSpPr>
            <p:cNvPr id="141" name="Google Shape;141;p20"/>
            <p:cNvSpPr txBox="1"/>
            <p:nvPr/>
          </p:nvSpPr>
          <p:spPr>
            <a:xfrm>
              <a:off x="4026288" y="2359300"/>
              <a:ext cx="152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Mock i</a:t>
              </a:r>
              <a:r>
                <a:rPr i="1" lang="en" sz="1000"/>
                <a:t>nterview</a:t>
              </a:r>
              <a:endParaRPr i="1" sz="1000"/>
            </a:p>
          </p:txBody>
        </p:sp>
      </p:grpSp>
      <p:grpSp>
        <p:nvGrpSpPr>
          <p:cNvPr id="142" name="Google Shape;142;p20"/>
          <p:cNvGrpSpPr/>
          <p:nvPr/>
        </p:nvGrpSpPr>
        <p:grpSpPr>
          <a:xfrm>
            <a:off x="2195050" y="3332125"/>
            <a:ext cx="4422325" cy="677250"/>
            <a:chOff x="2195050" y="3332125"/>
            <a:chExt cx="4422325" cy="677250"/>
          </a:xfrm>
        </p:grpSpPr>
        <p:sp>
          <p:nvSpPr>
            <p:cNvPr id="143" name="Google Shape;143;p20"/>
            <p:cNvSpPr txBox="1"/>
            <p:nvPr/>
          </p:nvSpPr>
          <p:spPr>
            <a:xfrm>
              <a:off x="5650175" y="3332125"/>
              <a:ext cx="96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n" sz="800">
                  <a:solidFill>
                    <a:schemeClr val="dk1"/>
                  </a:solidFill>
                </a:rPr>
                <a:t>Available on…</a:t>
              </a:r>
              <a:endParaRPr i="1" sz="800"/>
            </a:p>
            <a:p>
              <a:pPr indent="0" lvl="0" marL="0" rtl="0" algn="l">
                <a:spcBef>
                  <a:spcPts val="0"/>
                </a:spcBef>
                <a:spcAft>
                  <a:spcPts val="0"/>
                </a:spcAft>
                <a:buNone/>
              </a:pPr>
              <a:r>
                <a:rPr lang="en" sz="800">
                  <a:solidFill>
                    <a:schemeClr val="dk1"/>
                  </a:solidFill>
                </a:rPr>
                <a:t>i</a:t>
              </a:r>
              <a:r>
                <a:rPr lang="en" sz="800">
                  <a:solidFill>
                    <a:schemeClr val="dk1"/>
                  </a:solidFill>
                </a:rPr>
                <a:t>.   1:00-1:20 PM</a:t>
              </a:r>
              <a:br>
                <a:rPr lang="en" sz="800">
                  <a:solidFill>
                    <a:schemeClr val="dk1"/>
                  </a:solidFill>
                </a:rPr>
              </a:br>
              <a:r>
                <a:rPr lang="en" sz="800" u="sng">
                  <a:solidFill>
                    <a:schemeClr val="dk1"/>
                  </a:solidFill>
                </a:rPr>
                <a:t>i</a:t>
              </a:r>
              <a:r>
                <a:rPr lang="en" sz="800" u="sng">
                  <a:solidFill>
                    <a:schemeClr val="dk1"/>
                  </a:solidFill>
                </a:rPr>
                <a:t>i.  1:30-1:50 PM</a:t>
              </a:r>
              <a:br>
                <a:rPr lang="en" sz="800">
                  <a:solidFill>
                    <a:schemeClr val="dk1"/>
                  </a:solidFill>
                </a:rPr>
              </a:br>
              <a:r>
                <a:rPr lang="en" sz="800">
                  <a:solidFill>
                    <a:schemeClr val="dk1"/>
                  </a:solidFill>
                </a:rPr>
                <a:t>iii. 2:00-2:20 PM</a:t>
              </a:r>
              <a:endParaRPr sz="800">
                <a:solidFill>
                  <a:schemeClr val="dk1"/>
                </a:solidFill>
              </a:endParaRPr>
            </a:p>
          </p:txBody>
        </p:sp>
        <p:cxnSp>
          <p:nvCxnSpPr>
            <p:cNvPr id="144" name="Google Shape;144;p20"/>
            <p:cNvCxnSpPr/>
            <p:nvPr/>
          </p:nvCxnSpPr>
          <p:spPr>
            <a:xfrm flipH="1" rot="10800000">
              <a:off x="2195050" y="3738675"/>
              <a:ext cx="3531900" cy="93600"/>
            </a:xfrm>
            <a:prstGeom prst="curvedConnector3">
              <a:avLst>
                <a:gd fmla="val 50000" name="adj1"/>
              </a:avLst>
            </a:prstGeom>
            <a:noFill/>
            <a:ln cap="flat" cmpd="sng" w="9525">
              <a:solidFill>
                <a:schemeClr val="accent1"/>
              </a:solidFill>
              <a:prstDash val="solid"/>
              <a:round/>
              <a:headEnd len="med" w="med" type="none"/>
              <a:tailEnd len="med" w="med" type="stealth"/>
            </a:ln>
          </p:spPr>
        </p:cxnSp>
        <p:sp>
          <p:nvSpPr>
            <p:cNvPr id="145" name="Google Shape;145;p20"/>
            <p:cNvSpPr txBox="1"/>
            <p:nvPr/>
          </p:nvSpPr>
          <p:spPr>
            <a:xfrm>
              <a:off x="3442300" y="3670675"/>
              <a:ext cx="11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Portfolio review</a:t>
              </a:r>
              <a:endParaRPr i="1" sz="1000"/>
            </a:p>
          </p:txBody>
        </p:sp>
      </p:grpSp>
      <p:cxnSp>
        <p:nvCxnSpPr>
          <p:cNvPr id="146" name="Google Shape;146;p20"/>
          <p:cNvCxnSpPr/>
          <p:nvPr/>
        </p:nvCxnSpPr>
        <p:spPr>
          <a:xfrm>
            <a:off x="3485300" y="1765675"/>
            <a:ext cx="1228200" cy="299400"/>
          </a:xfrm>
          <a:prstGeom prst="straightConnector1">
            <a:avLst/>
          </a:prstGeom>
          <a:noFill/>
          <a:ln cap="flat" cmpd="sng" w="28575">
            <a:solidFill>
              <a:schemeClr val="accent1"/>
            </a:solidFill>
            <a:prstDash val="dot"/>
            <a:round/>
            <a:headEnd len="med" w="med" type="none"/>
            <a:tailEnd len="med" w="med" type="none"/>
          </a:ln>
        </p:spPr>
      </p:cxnSp>
      <p:cxnSp>
        <p:nvCxnSpPr>
          <p:cNvPr id="147" name="Google Shape;147;p20"/>
          <p:cNvCxnSpPr/>
          <p:nvPr/>
        </p:nvCxnSpPr>
        <p:spPr>
          <a:xfrm>
            <a:off x="2729950" y="2661775"/>
            <a:ext cx="340800" cy="562500"/>
          </a:xfrm>
          <a:prstGeom prst="straightConnector1">
            <a:avLst/>
          </a:prstGeom>
          <a:noFill/>
          <a:ln cap="flat" cmpd="sng" w="28575">
            <a:solidFill>
              <a:schemeClr val="accent1"/>
            </a:solidFill>
            <a:prstDash val="dot"/>
            <a:round/>
            <a:headEnd len="med" w="med" type="none"/>
            <a:tailEnd len="med" w="med" type="none"/>
          </a:ln>
        </p:spPr>
      </p:cxnSp>
      <p:sp>
        <p:nvSpPr>
          <p:cNvPr id="148" name="Google Shape;148;p20"/>
          <p:cNvSpPr txBox="1"/>
          <p:nvPr/>
        </p:nvSpPr>
        <p:spPr>
          <a:xfrm rot="-1857973">
            <a:off x="3129030" y="2287336"/>
            <a:ext cx="1199341" cy="33869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Create matches</a:t>
            </a:r>
            <a:endParaRPr sz="1000"/>
          </a:p>
        </p:txBody>
      </p:sp>
      <p:grpSp>
        <p:nvGrpSpPr>
          <p:cNvPr id="149" name="Google Shape;149;p20"/>
          <p:cNvGrpSpPr/>
          <p:nvPr/>
        </p:nvGrpSpPr>
        <p:grpSpPr>
          <a:xfrm>
            <a:off x="2225575" y="2484775"/>
            <a:ext cx="4602600" cy="1185900"/>
            <a:chOff x="2225575" y="2484775"/>
            <a:chExt cx="4602600" cy="1185900"/>
          </a:xfrm>
        </p:grpSpPr>
        <p:cxnSp>
          <p:nvCxnSpPr>
            <p:cNvPr id="150" name="Google Shape;150;p20"/>
            <p:cNvCxnSpPr/>
            <p:nvPr/>
          </p:nvCxnSpPr>
          <p:spPr>
            <a:xfrm flipH="1">
              <a:off x="2225575" y="2484775"/>
              <a:ext cx="4602600" cy="1185900"/>
            </a:xfrm>
            <a:prstGeom prst="curvedConnector3">
              <a:avLst>
                <a:gd fmla="val 50000" name="adj1"/>
              </a:avLst>
            </a:prstGeom>
            <a:noFill/>
            <a:ln cap="flat" cmpd="sng" w="9525">
              <a:solidFill>
                <a:srgbClr val="FF9900"/>
              </a:solidFill>
              <a:prstDash val="solid"/>
              <a:round/>
              <a:headEnd len="med" w="med" type="stealth"/>
              <a:tailEnd len="med" w="med" type="stealth"/>
            </a:ln>
          </p:spPr>
        </p:cxnSp>
        <p:cxnSp>
          <p:nvCxnSpPr>
            <p:cNvPr id="151" name="Google Shape;151;p20"/>
            <p:cNvCxnSpPr/>
            <p:nvPr/>
          </p:nvCxnSpPr>
          <p:spPr>
            <a:xfrm flipH="1">
              <a:off x="2225623" y="3223675"/>
              <a:ext cx="4595700" cy="447000"/>
            </a:xfrm>
            <a:prstGeom prst="curvedConnector3">
              <a:avLst>
                <a:gd fmla="val 50000" name="adj1"/>
              </a:avLst>
            </a:prstGeom>
            <a:noFill/>
            <a:ln cap="flat" cmpd="sng" w="9525">
              <a:solidFill>
                <a:srgbClr val="FF9900"/>
              </a:solidFill>
              <a:prstDash val="solid"/>
              <a:round/>
              <a:headEnd len="med" w="med" type="stealth"/>
              <a:tailEnd len="med" w="med" type="stealth"/>
            </a:ln>
          </p:spPr>
        </p:cxnSp>
        <p:sp>
          <p:nvSpPr>
            <p:cNvPr id="152" name="Google Shape;152;p20"/>
            <p:cNvSpPr txBox="1"/>
            <p:nvPr/>
          </p:nvSpPr>
          <p:spPr>
            <a:xfrm>
              <a:off x="4330050" y="2722563"/>
              <a:ext cx="2019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View user information</a:t>
              </a:r>
              <a:endParaRPr sz="800"/>
            </a:p>
            <a:p>
              <a:pPr indent="0" lvl="0" marL="0" rtl="0" algn="l">
                <a:spcBef>
                  <a:spcPts val="0"/>
                </a:spcBef>
                <a:spcAft>
                  <a:spcPts val="0"/>
                </a:spcAft>
                <a:buNone/>
              </a:pPr>
              <a:r>
                <a:rPr lang="en" sz="800"/>
                <a:t>  User interests</a:t>
              </a:r>
              <a:endParaRPr sz="800"/>
            </a:p>
            <a:p>
              <a:pPr indent="0" lvl="0" marL="0" rtl="0" algn="l">
                <a:spcBef>
                  <a:spcPts val="0"/>
                </a:spcBef>
                <a:spcAft>
                  <a:spcPts val="0"/>
                </a:spcAft>
                <a:buNone/>
              </a:pPr>
              <a:r>
                <a:rPr lang="en" sz="800">
                  <a:solidFill>
                    <a:schemeClr val="dk1"/>
                  </a:solidFill>
                </a:rPr>
                <a:t>  (students) portfolio, resume, email</a:t>
              </a:r>
              <a:endParaRPr sz="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C"/>
        </a:solidFill>
      </p:bgPr>
    </p:bg>
    <p:spTree>
      <p:nvGrpSpPr>
        <p:cNvPr id="156" name="Shape 156"/>
        <p:cNvGrpSpPr/>
        <p:nvPr/>
      </p:nvGrpSpPr>
      <p:grpSpPr>
        <a:xfrm>
          <a:off x="0" y="0"/>
          <a:ext cx="0" cy="0"/>
          <a:chOff x="0" y="0"/>
          <a:chExt cx="0" cy="0"/>
        </a:xfrm>
      </p:grpSpPr>
      <p:pic>
        <p:nvPicPr>
          <p:cNvPr id="157" name="Google Shape;157;p21"/>
          <p:cNvPicPr preferRelativeResize="0"/>
          <p:nvPr/>
        </p:nvPicPr>
        <p:blipFill>
          <a:blip r:embed="rId3">
            <a:alphaModFix/>
          </a:blip>
          <a:stretch>
            <a:fillRect/>
          </a:stretch>
        </p:blipFill>
        <p:spPr>
          <a:xfrm>
            <a:off x="1351275" y="159375"/>
            <a:ext cx="6441426" cy="4824748"/>
          </a:xfrm>
          <a:prstGeom prst="rect">
            <a:avLst/>
          </a:prstGeom>
          <a:noFill/>
          <a:ln>
            <a:noFill/>
          </a:ln>
          <a:effectLst>
            <a:outerShdw blurRad="57150" rotWithShape="0" algn="bl" dir="5400000" dist="19050">
              <a:srgbClr val="000000">
                <a:alpha val="50000"/>
              </a:srgbClr>
            </a:outerShdw>
          </a:effectLst>
        </p:spPr>
      </p:pic>
      <p:sp>
        <p:nvSpPr>
          <p:cNvPr id="158" name="Google Shape;15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5B52A"/>
                </a:solidFill>
              </a:rPr>
              <a:t>ERD</a:t>
            </a:r>
            <a:endParaRPr b="1">
              <a:solidFill>
                <a:srgbClr val="F5B52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